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859" r:id="rId2"/>
    <p:sldId id="1009" r:id="rId3"/>
    <p:sldId id="1010" r:id="rId4"/>
    <p:sldId id="1011" r:id="rId5"/>
    <p:sldId id="1012" r:id="rId6"/>
    <p:sldId id="1013" r:id="rId7"/>
    <p:sldId id="1014" r:id="rId8"/>
    <p:sldId id="1048" r:id="rId9"/>
    <p:sldId id="1015" r:id="rId10"/>
    <p:sldId id="1016" r:id="rId11"/>
    <p:sldId id="1017" r:id="rId12"/>
    <p:sldId id="1018" r:id="rId13"/>
    <p:sldId id="1019" r:id="rId14"/>
    <p:sldId id="1020" r:id="rId15"/>
    <p:sldId id="1021" r:id="rId16"/>
    <p:sldId id="1022" r:id="rId17"/>
    <p:sldId id="1023" r:id="rId18"/>
    <p:sldId id="1024" r:id="rId19"/>
    <p:sldId id="1025" r:id="rId20"/>
    <p:sldId id="1027" r:id="rId21"/>
    <p:sldId id="1028" r:id="rId22"/>
    <p:sldId id="1029" r:id="rId23"/>
    <p:sldId id="1030" r:id="rId24"/>
    <p:sldId id="1031" r:id="rId25"/>
    <p:sldId id="1032" r:id="rId26"/>
    <p:sldId id="1033" r:id="rId27"/>
    <p:sldId id="1034" r:id="rId28"/>
    <p:sldId id="1035" r:id="rId29"/>
    <p:sldId id="1038" r:id="rId30"/>
    <p:sldId id="1039" r:id="rId31"/>
    <p:sldId id="1040" r:id="rId32"/>
    <p:sldId id="1042" r:id="rId33"/>
    <p:sldId id="1043" r:id="rId34"/>
    <p:sldId id="1044" r:id="rId35"/>
    <p:sldId id="1049" r:id="rId36"/>
    <p:sldId id="1045" r:id="rId3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131144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第三模块提优测评卷</a:t>
            </a:r>
            <a:endParaRPr lang="en-US" altLang="zh-CN" sz="6000" dirty="0">
              <a:solidFill>
                <a:srgbClr val="70AD47">
                  <a:lumMod val="75000"/>
                </a:srgbClr>
              </a:solidFill>
              <a:ea typeface="楷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Playing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computer games is my hobby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riding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football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player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are stamps from </a:t>
            </a: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Canada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Chinese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Japanese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America</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39205" y="846237"/>
            <a:ext cx="444352" cy="523220"/>
          </a:xfrm>
          <a:prstGeom prst="rect">
            <a:avLst/>
          </a:prstGeom>
        </p:spPr>
        <p:txBody>
          <a:bodyPr wrap="none">
            <a:spAutoFit/>
          </a:bodyPr>
          <a:lstStyle/>
          <a:p>
            <a:r>
              <a:rPr lang="en-US" altLang="zh-CN"/>
              <a:t>A</a:t>
            </a:r>
            <a:endParaRPr lang="zh-CN" altLang="en-US"/>
          </a:p>
        </p:txBody>
      </p:sp>
      <p:sp>
        <p:nvSpPr>
          <p:cNvPr id="5" name="矩形 4"/>
          <p:cNvSpPr/>
          <p:nvPr/>
        </p:nvSpPr>
        <p:spPr>
          <a:xfrm>
            <a:off x="939205" y="3388939"/>
            <a:ext cx="444352" cy="523220"/>
          </a:xfrm>
          <a:prstGeom prst="rect">
            <a:avLst/>
          </a:prstGeom>
        </p:spPr>
        <p:txBody>
          <a:bodyPr wrap="none">
            <a:spAutoFit/>
          </a:bodyPr>
          <a:lstStyle/>
          <a:p>
            <a:r>
              <a:rPr lang="en-US" altLang="zh-CN" smtClean="0"/>
              <a:t>C</a:t>
            </a:r>
            <a:endParaRPr lang="zh-CN" altLang="en-US"/>
          </a:p>
        </p:txBody>
      </p:sp>
    </p:spTree>
    <p:extLst>
      <p:ext uri="{BB962C8B-B14F-4D97-AF65-F5344CB8AC3E}">
        <p14:creationId xmlns:p14="http://schemas.microsoft.com/office/powerpoint/2010/main" val="341149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I’ve got lots of </a:t>
            </a: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hobbies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like singing and dancing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bicycles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collecting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song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stamp </a:t>
            </a: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got a lovely panda on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plays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did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do</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39205" y="855762"/>
            <a:ext cx="444352" cy="523220"/>
          </a:xfrm>
          <a:prstGeom prst="rect">
            <a:avLst/>
          </a:prstGeom>
        </p:spPr>
        <p:txBody>
          <a:bodyPr wrap="none">
            <a:spAutoFit/>
          </a:bodyPr>
          <a:lstStyle/>
          <a:p>
            <a:r>
              <a:rPr lang="en-US" altLang="zh-CN"/>
              <a:t>A</a:t>
            </a:r>
            <a:endParaRPr lang="zh-CN" altLang="en-US"/>
          </a:p>
        </p:txBody>
      </p:sp>
      <p:sp>
        <p:nvSpPr>
          <p:cNvPr id="4" name="矩形 3"/>
          <p:cNvSpPr/>
          <p:nvPr/>
        </p:nvSpPr>
        <p:spPr>
          <a:xfrm>
            <a:off x="939205" y="3396233"/>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3755602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根据图片及首字母提示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补全句子或对话。</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 collect </a:t>
            </a:r>
            <a:r>
              <a:rPr lang="en-US" altLang="zh-CN" u="sng"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my spare 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hobby is </a:t>
            </a:r>
            <a:r>
              <a:rPr lang="en-US" altLang="zh-CN" u="sng"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kites. I have many beautiful kites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70633" y="1412776"/>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dirty="0" smtClean="0"/>
              <a:t>1.                                         2.                                          3.              </a:t>
            </a:r>
          </a:p>
          <a:p>
            <a:pPr eaLnBrk="1" hangingPunct="1"/>
            <a:endParaRPr lang="en-US" altLang="zh-CN" dirty="0"/>
          </a:p>
          <a:p>
            <a:pPr eaLnBrk="1" hangingPunct="1"/>
            <a:endParaRPr lang="en-US" altLang="zh-CN" dirty="0" smtClean="0"/>
          </a:p>
          <a:p>
            <a:pPr eaLnBrk="1" hangingPunct="1"/>
            <a:r>
              <a:rPr lang="en-US" altLang="zh-CN" dirty="0" smtClean="0"/>
              <a:t>                              4.                                             5.</a:t>
            </a:r>
            <a:endParaRPr lang="zh-CN" altLang="en-US" dirty="0"/>
          </a:p>
        </p:txBody>
      </p:sp>
      <p:pic>
        <p:nvPicPr>
          <p:cNvPr id="6" name="fd21.jpg" descr="id:2147488025;FounderCES"/>
          <p:cNvPicPr/>
          <p:nvPr/>
        </p:nvPicPr>
        <p:blipFill>
          <a:blip r:embed="rId2"/>
          <a:stretch>
            <a:fillRect/>
          </a:stretch>
        </p:blipFill>
        <p:spPr>
          <a:xfrm>
            <a:off x="1342679" y="1412776"/>
            <a:ext cx="1800200" cy="1559405"/>
          </a:xfrm>
          <a:prstGeom prst="rect">
            <a:avLst/>
          </a:prstGeom>
        </p:spPr>
      </p:pic>
      <p:pic>
        <p:nvPicPr>
          <p:cNvPr id="7" name="fd22.eps" descr="id:2147488032;FounderCES"/>
          <p:cNvPicPr/>
          <p:nvPr/>
        </p:nvPicPr>
        <p:blipFill>
          <a:blip r:embed="rId3"/>
          <a:stretch>
            <a:fillRect/>
          </a:stretch>
        </p:blipFill>
        <p:spPr>
          <a:xfrm>
            <a:off x="5316922" y="1551988"/>
            <a:ext cx="1593270" cy="1440520"/>
          </a:xfrm>
          <a:prstGeom prst="rect">
            <a:avLst/>
          </a:prstGeom>
        </p:spPr>
      </p:pic>
      <p:pic>
        <p:nvPicPr>
          <p:cNvPr id="8" name="fd23.jpg" descr="id:2147488039;FounderCES"/>
          <p:cNvPicPr/>
          <p:nvPr/>
        </p:nvPicPr>
        <p:blipFill>
          <a:blip r:embed="rId4"/>
          <a:stretch>
            <a:fillRect/>
          </a:stretch>
        </p:blipFill>
        <p:spPr>
          <a:xfrm>
            <a:off x="8880503" y="1407061"/>
            <a:ext cx="1389677" cy="1085835"/>
          </a:xfrm>
          <a:prstGeom prst="rect">
            <a:avLst/>
          </a:prstGeom>
        </p:spPr>
      </p:pic>
      <p:pic>
        <p:nvPicPr>
          <p:cNvPr id="9" name="fd24.eps" descr="id:2147488046;FounderCES"/>
          <p:cNvPicPr/>
          <p:nvPr/>
        </p:nvPicPr>
        <p:blipFill>
          <a:blip r:embed="rId5"/>
          <a:stretch>
            <a:fillRect/>
          </a:stretch>
        </p:blipFill>
        <p:spPr>
          <a:xfrm>
            <a:off x="3738926" y="2933672"/>
            <a:ext cx="1872208" cy="1141395"/>
          </a:xfrm>
          <a:prstGeom prst="rect">
            <a:avLst/>
          </a:prstGeom>
        </p:spPr>
      </p:pic>
      <p:pic>
        <p:nvPicPr>
          <p:cNvPr id="10" name="fd25.eps" descr="id:2147488053;FounderCES"/>
          <p:cNvPicPr/>
          <p:nvPr/>
        </p:nvPicPr>
        <p:blipFill>
          <a:blip r:embed="rId6"/>
          <a:stretch>
            <a:fillRect/>
          </a:stretch>
        </p:blipFill>
        <p:spPr>
          <a:xfrm>
            <a:off x="7785177" y="2728663"/>
            <a:ext cx="1884215" cy="1361769"/>
          </a:xfrm>
          <a:prstGeom prst="rect">
            <a:avLst/>
          </a:prstGeom>
        </p:spPr>
      </p:pic>
      <p:sp>
        <p:nvSpPr>
          <p:cNvPr id="4" name="矩形 3"/>
          <p:cNvSpPr/>
          <p:nvPr/>
        </p:nvSpPr>
        <p:spPr>
          <a:xfrm>
            <a:off x="2989337" y="3995347"/>
            <a:ext cx="1124026" cy="523220"/>
          </a:xfrm>
          <a:prstGeom prst="rect">
            <a:avLst/>
          </a:prstGeom>
        </p:spPr>
        <p:txBody>
          <a:bodyPr wrap="none">
            <a:spAutoFit/>
          </a:bodyPr>
          <a:lstStyle/>
          <a:p>
            <a:r>
              <a:rPr lang="en-US" altLang="zh-CN"/>
              <a:t>tamps</a:t>
            </a:r>
            <a:endParaRPr lang="zh-CN" altLang="en-US"/>
          </a:p>
        </p:txBody>
      </p:sp>
      <p:sp>
        <p:nvSpPr>
          <p:cNvPr id="12" name="矩形 11"/>
          <p:cNvSpPr/>
          <p:nvPr/>
        </p:nvSpPr>
        <p:spPr>
          <a:xfrm>
            <a:off x="2811413" y="4641665"/>
            <a:ext cx="942887" cy="523220"/>
          </a:xfrm>
          <a:prstGeom prst="rect">
            <a:avLst/>
          </a:prstGeom>
        </p:spPr>
        <p:txBody>
          <a:bodyPr wrap="none">
            <a:spAutoFit/>
          </a:bodyPr>
          <a:lstStyle/>
          <a:p>
            <a:r>
              <a:rPr lang="en-US" altLang="zh-CN"/>
              <a:t>lying</a:t>
            </a:r>
            <a:endParaRPr lang="zh-CN" altLang="en-US"/>
          </a:p>
        </p:txBody>
      </p:sp>
    </p:spTree>
    <p:extLst>
      <p:ext uri="{BB962C8B-B14F-4D97-AF65-F5344CB8AC3E}">
        <p14:creationId xmlns:p14="http://schemas.microsoft.com/office/powerpoint/2010/main" val="3928667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3559929"/>
            <a:ext cx="11485848" cy="2031325"/>
          </a:xfrm>
        </p:spPr>
        <p:txBody>
          <a:bodyPr/>
          <a:lstStyle/>
          <a:p>
            <a:pPr lvl="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 is </a:t>
            </a:r>
            <a:r>
              <a:rPr lang="en-US" altLang="zh-CN" u="sng"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pictures in the park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like </a:t>
            </a:r>
            <a:r>
              <a:rPr lang="en-US" altLang="zh-CN" u="sng"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bicycle. I often go to school by bike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are they doing?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a:t>
            </a:r>
            <a:r>
              <a:rPr lang="en-US" altLang="zh-CN" u="sng"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games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70633" y="796744"/>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mtClean="0"/>
              <a:t>1.                                         2.                                          3.              </a:t>
            </a:r>
          </a:p>
          <a:p>
            <a:pPr eaLnBrk="1" hangingPunct="1"/>
            <a:endParaRPr lang="en-US" altLang="zh-CN"/>
          </a:p>
          <a:p>
            <a:pPr eaLnBrk="1" hangingPunct="1"/>
            <a:endParaRPr lang="en-US" altLang="zh-CN" smtClean="0"/>
          </a:p>
          <a:p>
            <a:pPr eaLnBrk="1" hangingPunct="1"/>
            <a:r>
              <a:rPr lang="en-US" altLang="zh-CN" smtClean="0"/>
              <a:t>                              4.                                             5.</a:t>
            </a:r>
            <a:endParaRPr lang="zh-CN" altLang="en-US"/>
          </a:p>
        </p:txBody>
      </p:sp>
      <p:pic>
        <p:nvPicPr>
          <p:cNvPr id="6" name="fd21.jpg" descr="id:2147488025;FounderCES"/>
          <p:cNvPicPr/>
          <p:nvPr/>
        </p:nvPicPr>
        <p:blipFill>
          <a:blip r:embed="rId2"/>
          <a:stretch>
            <a:fillRect/>
          </a:stretch>
        </p:blipFill>
        <p:spPr>
          <a:xfrm>
            <a:off x="1342679" y="796744"/>
            <a:ext cx="1800200" cy="1559405"/>
          </a:xfrm>
          <a:prstGeom prst="rect">
            <a:avLst/>
          </a:prstGeom>
        </p:spPr>
      </p:pic>
      <p:pic>
        <p:nvPicPr>
          <p:cNvPr id="7" name="fd22.eps" descr="id:2147488032;FounderCES"/>
          <p:cNvPicPr/>
          <p:nvPr/>
        </p:nvPicPr>
        <p:blipFill>
          <a:blip r:embed="rId3"/>
          <a:stretch>
            <a:fillRect/>
          </a:stretch>
        </p:blipFill>
        <p:spPr>
          <a:xfrm>
            <a:off x="5316922" y="935956"/>
            <a:ext cx="1593270" cy="1440520"/>
          </a:xfrm>
          <a:prstGeom prst="rect">
            <a:avLst/>
          </a:prstGeom>
        </p:spPr>
      </p:pic>
      <p:pic>
        <p:nvPicPr>
          <p:cNvPr id="8" name="fd23.jpg" descr="id:2147488039;FounderCES"/>
          <p:cNvPicPr/>
          <p:nvPr/>
        </p:nvPicPr>
        <p:blipFill>
          <a:blip r:embed="rId4"/>
          <a:stretch>
            <a:fillRect/>
          </a:stretch>
        </p:blipFill>
        <p:spPr>
          <a:xfrm>
            <a:off x="8880503" y="791029"/>
            <a:ext cx="1389677" cy="1085835"/>
          </a:xfrm>
          <a:prstGeom prst="rect">
            <a:avLst/>
          </a:prstGeom>
        </p:spPr>
      </p:pic>
      <p:pic>
        <p:nvPicPr>
          <p:cNvPr id="9" name="fd24.eps" descr="id:2147488046;FounderCES"/>
          <p:cNvPicPr/>
          <p:nvPr/>
        </p:nvPicPr>
        <p:blipFill>
          <a:blip r:embed="rId5"/>
          <a:stretch>
            <a:fillRect/>
          </a:stretch>
        </p:blipFill>
        <p:spPr>
          <a:xfrm>
            <a:off x="3738926" y="2317640"/>
            <a:ext cx="1872208" cy="1141395"/>
          </a:xfrm>
          <a:prstGeom prst="rect">
            <a:avLst/>
          </a:prstGeom>
        </p:spPr>
      </p:pic>
      <p:pic>
        <p:nvPicPr>
          <p:cNvPr id="10" name="fd25.eps" descr="id:2147488053;FounderCES"/>
          <p:cNvPicPr/>
          <p:nvPr/>
        </p:nvPicPr>
        <p:blipFill>
          <a:blip r:embed="rId6"/>
          <a:stretch>
            <a:fillRect/>
          </a:stretch>
        </p:blipFill>
        <p:spPr>
          <a:xfrm>
            <a:off x="7785177" y="2112631"/>
            <a:ext cx="1884215" cy="1361769"/>
          </a:xfrm>
          <a:prstGeom prst="rect">
            <a:avLst/>
          </a:prstGeom>
        </p:spPr>
      </p:pic>
      <p:sp>
        <p:nvSpPr>
          <p:cNvPr id="3" name="矩形 2"/>
          <p:cNvSpPr/>
          <p:nvPr/>
        </p:nvSpPr>
        <p:spPr>
          <a:xfrm>
            <a:off x="3584473" y="3632723"/>
            <a:ext cx="1043876" cy="523220"/>
          </a:xfrm>
          <a:prstGeom prst="rect">
            <a:avLst/>
          </a:prstGeom>
        </p:spPr>
        <p:txBody>
          <a:bodyPr wrap="none">
            <a:spAutoFit/>
          </a:bodyPr>
          <a:lstStyle/>
          <a:p>
            <a:r>
              <a:rPr lang="en-US" altLang="zh-CN"/>
              <a:t>aking</a:t>
            </a:r>
            <a:endParaRPr lang="zh-CN" altLang="en-US"/>
          </a:p>
        </p:txBody>
      </p:sp>
      <p:sp>
        <p:nvSpPr>
          <p:cNvPr id="12" name="矩形 11"/>
          <p:cNvSpPr/>
          <p:nvPr/>
        </p:nvSpPr>
        <p:spPr>
          <a:xfrm>
            <a:off x="1760916" y="4273355"/>
            <a:ext cx="963725" cy="523220"/>
          </a:xfrm>
          <a:prstGeom prst="rect">
            <a:avLst/>
          </a:prstGeom>
        </p:spPr>
        <p:txBody>
          <a:bodyPr wrap="none">
            <a:spAutoFit/>
          </a:bodyPr>
          <a:lstStyle/>
          <a:p>
            <a:r>
              <a:rPr lang="en-US" altLang="zh-CN"/>
              <a:t>iding</a:t>
            </a:r>
            <a:endParaRPr lang="zh-CN" altLang="en-US"/>
          </a:p>
        </p:txBody>
      </p:sp>
      <p:sp>
        <p:nvSpPr>
          <p:cNvPr id="14" name="矩形 13"/>
          <p:cNvSpPr/>
          <p:nvPr/>
        </p:nvSpPr>
        <p:spPr>
          <a:xfrm>
            <a:off x="6051773" y="4907997"/>
            <a:ext cx="1122423" cy="523220"/>
          </a:xfrm>
          <a:prstGeom prst="rect">
            <a:avLst/>
          </a:prstGeom>
        </p:spPr>
        <p:txBody>
          <a:bodyPr wrap="none">
            <a:spAutoFit/>
          </a:bodyPr>
          <a:lstStyle/>
          <a:p>
            <a:r>
              <a:rPr lang="en-US" altLang="zh-CN"/>
              <a:t>laying</a:t>
            </a:r>
            <a:endParaRPr lang="zh-CN" altLang="en-US"/>
          </a:p>
        </p:txBody>
      </p:sp>
    </p:spTree>
    <p:extLst>
      <p:ext uri="{BB962C8B-B14F-4D97-AF65-F5344CB8AC3E}">
        <p14:creationId xmlns:p14="http://schemas.microsoft.com/office/powerpoint/2010/main" val="921059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单项选择。</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some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interesting storybooks in the library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has got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have got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hasn’t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73113" y="1503834"/>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476801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Tom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got a dragon kite?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He doesn’t like kites. He has got a toy dragon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Has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Have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3588" y="861095"/>
            <a:ext cx="444352" cy="523220"/>
          </a:xfrm>
          <a:prstGeom prst="rect">
            <a:avLst/>
          </a:prstGeom>
        </p:spPr>
        <p:txBody>
          <a:bodyPr wrap="none">
            <a:spAutoFit/>
          </a:bodyPr>
          <a:lstStyle/>
          <a:p>
            <a:r>
              <a:rPr lang="en-US" altLang="zh-CN" smtClean="0"/>
              <a:t>A</a:t>
            </a:r>
            <a:endParaRPr lang="zh-CN" altLang="en-US"/>
          </a:p>
        </p:txBody>
      </p:sp>
    </p:spTree>
    <p:extLst>
      <p:ext uri="{BB962C8B-B14F-4D97-AF65-F5344CB8AC3E}">
        <p14:creationId xmlns:p14="http://schemas.microsoft.com/office/powerpoint/2010/main" val="3494317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a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bottle of milk on the table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has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 people is our duty</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职责</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Help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Helping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Helped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4063" y="846237"/>
            <a:ext cx="444352" cy="523220"/>
          </a:xfrm>
          <a:prstGeom prst="rect">
            <a:avLst/>
          </a:prstGeom>
        </p:spPr>
        <p:txBody>
          <a:bodyPr wrap="none">
            <a:spAutoFit/>
          </a:bodyPr>
          <a:lstStyle/>
          <a:p>
            <a:r>
              <a:rPr lang="en-US" altLang="zh-CN"/>
              <a:t>A</a:t>
            </a:r>
            <a:endParaRPr lang="zh-CN" altLang="en-US"/>
          </a:p>
        </p:txBody>
      </p:sp>
      <p:sp>
        <p:nvSpPr>
          <p:cNvPr id="5" name="矩形 4"/>
          <p:cNvSpPr/>
          <p:nvPr/>
        </p:nvSpPr>
        <p:spPr>
          <a:xfrm>
            <a:off x="954063" y="3388939"/>
            <a:ext cx="423514" cy="523220"/>
          </a:xfrm>
          <a:prstGeom prst="rect">
            <a:avLst/>
          </a:prstGeom>
        </p:spPr>
        <p:txBody>
          <a:bodyPr wrap="none">
            <a:spAutoFit/>
          </a:bodyPr>
          <a:lstStyle/>
          <a:p>
            <a:r>
              <a:rPr lang="en-US" altLang="zh-CN" smtClean="0"/>
              <a:t>B</a:t>
            </a:r>
            <a:endParaRPr lang="zh-CN" altLang="en-US"/>
          </a:p>
        </p:txBody>
      </p:sp>
    </p:spTree>
    <p:extLst>
      <p:ext uri="{BB962C8B-B14F-4D97-AF65-F5344CB8AC3E}">
        <p14:creationId xmlns:p14="http://schemas.microsoft.com/office/powerpoint/2010/main" val="1703565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some visitors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America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of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from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like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my hobby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painting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paints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painted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4063" y="889670"/>
            <a:ext cx="444352" cy="523220"/>
          </a:xfrm>
          <a:prstGeom prst="rect">
            <a:avLst/>
          </a:prstGeom>
        </p:spPr>
        <p:txBody>
          <a:bodyPr wrap="none">
            <a:spAutoFit/>
          </a:bodyPr>
          <a:lstStyle/>
          <a:p>
            <a:r>
              <a:rPr lang="en-US" altLang="zh-CN"/>
              <a:t>C</a:t>
            </a:r>
            <a:endParaRPr lang="zh-CN" altLang="en-US"/>
          </a:p>
        </p:txBody>
      </p:sp>
      <p:sp>
        <p:nvSpPr>
          <p:cNvPr id="6" name="矩形 5"/>
          <p:cNvSpPr/>
          <p:nvPr/>
        </p:nvSpPr>
        <p:spPr>
          <a:xfrm>
            <a:off x="954063" y="3410656"/>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994964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some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beautiful flowers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8255" y="870620"/>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3683350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八、 为下列句子选择正确的图片。</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endParaRPr lang="en-US" altLang="zh-CN" smtClean="0"/>
          </a:p>
          <a:p>
            <a:pPr hangingPunct="0"/>
            <a:r>
              <a:rPr lang="en-US" altLang="zh-CN" smtClean="0"/>
              <a:t>  A</a:t>
            </a:r>
            <a:r>
              <a:rPr lang="en-US" altLang="zh-CN"/>
              <a:t>. </a:t>
            </a:r>
            <a:r>
              <a:rPr lang="zh-CN" altLang="zh-CN"/>
              <a:t>　　</a:t>
            </a:r>
            <a:r>
              <a:rPr lang="en-US" altLang="zh-CN" smtClean="0"/>
              <a:t>         B</a:t>
            </a:r>
            <a:r>
              <a:rPr lang="en-US" altLang="zh-CN"/>
              <a:t>. </a:t>
            </a:r>
            <a:r>
              <a:rPr lang="zh-CN" altLang="zh-CN"/>
              <a:t>　　</a:t>
            </a:r>
            <a:r>
              <a:rPr lang="en-US" altLang="zh-CN" smtClean="0"/>
              <a:t>           C</a:t>
            </a:r>
            <a:r>
              <a:rPr lang="en-US" altLang="zh-CN"/>
              <a:t>. </a:t>
            </a:r>
            <a:r>
              <a:rPr lang="en-US" altLang="zh-CN" smtClean="0"/>
              <a:t>                    D</a:t>
            </a:r>
            <a:r>
              <a:rPr lang="en-US" altLang="zh-CN"/>
              <a:t>. </a:t>
            </a:r>
            <a:r>
              <a:rPr lang="en-US" altLang="zh-CN" smtClean="0"/>
              <a:t>                    E</a:t>
            </a:r>
            <a:r>
              <a:rPr lang="en-US" altLang="zh-CN"/>
              <a:t>. </a:t>
            </a: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collect Chinese stamps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a letter for me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 he got any coins from China?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hobby is riding my bicycle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a stamp from the US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64532" y="3416174"/>
            <a:ext cx="423514" cy="523220"/>
          </a:xfrm>
          <a:prstGeom prst="rect">
            <a:avLst/>
          </a:prstGeom>
        </p:spPr>
        <p:txBody>
          <a:bodyPr wrap="none">
            <a:spAutoFit/>
          </a:bodyPr>
          <a:lstStyle/>
          <a:p>
            <a:r>
              <a:rPr lang="en-US" altLang="zh-CN"/>
              <a:t>B</a:t>
            </a:r>
            <a:endParaRPr lang="zh-CN" altLang="en-US"/>
          </a:p>
        </p:txBody>
      </p:sp>
      <p:sp>
        <p:nvSpPr>
          <p:cNvPr id="7" name="矩形 6"/>
          <p:cNvSpPr/>
          <p:nvPr/>
        </p:nvSpPr>
        <p:spPr>
          <a:xfrm>
            <a:off x="950021" y="4062914"/>
            <a:ext cx="423514" cy="523220"/>
          </a:xfrm>
          <a:prstGeom prst="rect">
            <a:avLst/>
          </a:prstGeom>
        </p:spPr>
        <p:txBody>
          <a:bodyPr wrap="none">
            <a:spAutoFit/>
          </a:bodyPr>
          <a:lstStyle/>
          <a:p>
            <a:r>
              <a:rPr lang="en-US" altLang="zh-CN" smtClean="0"/>
              <a:t>E</a:t>
            </a:r>
            <a:endParaRPr lang="zh-CN" altLang="en-US"/>
          </a:p>
        </p:txBody>
      </p:sp>
      <p:pic>
        <p:nvPicPr>
          <p:cNvPr id="6" name="zxc92.jpg" descr="id:2147488060;FounderCES"/>
          <p:cNvPicPr/>
          <p:nvPr/>
        </p:nvPicPr>
        <p:blipFill>
          <a:blip r:embed="rId2"/>
          <a:stretch>
            <a:fillRect/>
          </a:stretch>
        </p:blipFill>
        <p:spPr>
          <a:xfrm>
            <a:off x="1159357" y="1947988"/>
            <a:ext cx="1216092" cy="1123536"/>
          </a:xfrm>
          <a:prstGeom prst="rect">
            <a:avLst/>
          </a:prstGeom>
        </p:spPr>
      </p:pic>
      <p:pic>
        <p:nvPicPr>
          <p:cNvPr id="8" name="zxc93.jpg" descr="id:2147488067;FounderCES"/>
          <p:cNvPicPr/>
          <p:nvPr/>
        </p:nvPicPr>
        <p:blipFill>
          <a:blip r:embed="rId3"/>
          <a:stretch>
            <a:fillRect/>
          </a:stretch>
        </p:blipFill>
        <p:spPr>
          <a:xfrm>
            <a:off x="2991141" y="1857693"/>
            <a:ext cx="1503094" cy="1304126"/>
          </a:xfrm>
          <a:prstGeom prst="rect">
            <a:avLst/>
          </a:prstGeom>
        </p:spPr>
      </p:pic>
      <p:pic>
        <p:nvPicPr>
          <p:cNvPr id="9" name="zxc94.jpg" descr="id:2147488074;FounderCES"/>
          <p:cNvPicPr/>
          <p:nvPr/>
        </p:nvPicPr>
        <p:blipFill>
          <a:blip r:embed="rId4"/>
          <a:stretch>
            <a:fillRect/>
          </a:stretch>
        </p:blipFill>
        <p:spPr>
          <a:xfrm>
            <a:off x="5134071" y="1746041"/>
            <a:ext cx="1523959" cy="1444453"/>
          </a:xfrm>
          <a:prstGeom prst="rect">
            <a:avLst/>
          </a:prstGeom>
        </p:spPr>
      </p:pic>
      <p:pic>
        <p:nvPicPr>
          <p:cNvPr id="10" name="zxc95.jpg" descr="id:2147488081;FounderCES"/>
          <p:cNvPicPr/>
          <p:nvPr/>
        </p:nvPicPr>
        <p:blipFill>
          <a:blip r:embed="rId5"/>
          <a:stretch>
            <a:fillRect/>
          </a:stretch>
        </p:blipFill>
        <p:spPr>
          <a:xfrm>
            <a:off x="7272390" y="1772279"/>
            <a:ext cx="1428354" cy="1299245"/>
          </a:xfrm>
          <a:prstGeom prst="rect">
            <a:avLst/>
          </a:prstGeom>
        </p:spPr>
      </p:pic>
      <p:pic>
        <p:nvPicPr>
          <p:cNvPr id="11" name="zxc96.jpg" descr="id:2147488088;FounderCES"/>
          <p:cNvPicPr/>
          <p:nvPr/>
        </p:nvPicPr>
        <p:blipFill>
          <a:blip r:embed="rId6"/>
          <a:stretch>
            <a:fillRect/>
          </a:stretch>
        </p:blipFill>
        <p:spPr>
          <a:xfrm>
            <a:off x="9479582" y="1606485"/>
            <a:ext cx="1474240" cy="1465039"/>
          </a:xfrm>
          <a:prstGeom prst="rect">
            <a:avLst/>
          </a:prstGeom>
        </p:spPr>
      </p:pic>
      <p:sp>
        <p:nvSpPr>
          <p:cNvPr id="12" name="矩形 11"/>
          <p:cNvSpPr/>
          <p:nvPr/>
        </p:nvSpPr>
        <p:spPr>
          <a:xfrm>
            <a:off x="949674" y="4709265"/>
            <a:ext cx="444352" cy="523220"/>
          </a:xfrm>
          <a:prstGeom prst="rect">
            <a:avLst/>
          </a:prstGeom>
        </p:spPr>
        <p:txBody>
          <a:bodyPr wrap="none">
            <a:spAutoFit/>
          </a:bodyPr>
          <a:lstStyle/>
          <a:p>
            <a:r>
              <a:rPr lang="en-US" altLang="zh-CN"/>
              <a:t>A</a:t>
            </a:r>
            <a:endParaRPr lang="zh-CN" altLang="en-US"/>
          </a:p>
        </p:txBody>
      </p:sp>
      <p:sp>
        <p:nvSpPr>
          <p:cNvPr id="13" name="矩形 12"/>
          <p:cNvSpPr/>
          <p:nvPr/>
        </p:nvSpPr>
        <p:spPr>
          <a:xfrm>
            <a:off x="949674" y="5362042"/>
            <a:ext cx="444352" cy="523220"/>
          </a:xfrm>
          <a:prstGeom prst="rect">
            <a:avLst/>
          </a:prstGeom>
        </p:spPr>
        <p:txBody>
          <a:bodyPr wrap="none">
            <a:spAutoFit/>
          </a:bodyPr>
          <a:lstStyle/>
          <a:p>
            <a:r>
              <a:rPr lang="en-US" altLang="zh-CN"/>
              <a:t>C</a:t>
            </a:r>
            <a:endParaRPr lang="zh-CN" altLang="en-US"/>
          </a:p>
        </p:txBody>
      </p:sp>
      <p:sp>
        <p:nvSpPr>
          <p:cNvPr id="14" name="矩形 13"/>
          <p:cNvSpPr/>
          <p:nvPr/>
        </p:nvSpPr>
        <p:spPr>
          <a:xfrm>
            <a:off x="950021" y="5993487"/>
            <a:ext cx="444352" cy="523220"/>
          </a:xfrm>
          <a:prstGeom prst="rect">
            <a:avLst/>
          </a:prstGeom>
        </p:spPr>
        <p:txBody>
          <a:bodyPr wrap="none">
            <a:spAutoFit/>
          </a:bodyPr>
          <a:lstStyle/>
          <a:p>
            <a:r>
              <a:rPr lang="en-US" altLang="zh-CN"/>
              <a:t>D</a:t>
            </a:r>
            <a:endParaRPr lang="zh-CN" altLang="en-US"/>
          </a:p>
        </p:txBody>
      </p:sp>
    </p:spTree>
    <p:extLst>
      <p:ext uri="{BB962C8B-B14F-4D97-AF65-F5344CB8AC3E}">
        <p14:creationId xmlns:p14="http://schemas.microsoft.com/office/powerpoint/2010/main" val="3113116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64121"/>
            <a:ext cx="11485848" cy="1303177"/>
          </a:xfrm>
        </p:spPr>
        <p:txBody>
          <a:bodyPr/>
          <a:lstStyle/>
          <a:p>
            <a:pPr algn="ctr" hangingPunct="0">
              <a:spcAft>
                <a:spcPts val="0"/>
              </a:spcAft>
              <a:tabLst>
                <a:tab pos="4860925" algn="l"/>
              </a:tabLst>
            </a:pP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听力部分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给下列图片排序。</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1821473"/>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1.Collecting stamps is my hobby.</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2.Lingling is writing a letter. This letter is for her cousin.</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3.Flying kites is my hobby.</a:t>
            </a:r>
            <a:r>
              <a:rPr lang="en-US"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4.I like riding my bicycle.</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5.Collecting dolls is my hobby.</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6" name="组合 5"/>
          <p:cNvGrpSpPr/>
          <p:nvPr/>
        </p:nvGrpSpPr>
        <p:grpSpPr>
          <a:xfrm>
            <a:off x="360854" y="4315197"/>
            <a:ext cx="10936644" cy="1728192"/>
            <a:chOff x="406574" y="4581129"/>
            <a:chExt cx="10936644" cy="1728192"/>
          </a:xfrm>
        </p:grpSpPr>
        <p:pic>
          <p:nvPicPr>
            <p:cNvPr id="3" name="图片 2"/>
            <p:cNvPicPr>
              <a:picLocks noChangeAspect="1"/>
            </p:cNvPicPr>
            <p:nvPr/>
          </p:nvPicPr>
          <p:blipFill rotWithShape="1">
            <a:blip r:embed="rId2">
              <a:clrChange>
                <a:clrFrom>
                  <a:srgbClr val="FFFFFF"/>
                </a:clrFrom>
                <a:clrTo>
                  <a:srgbClr val="FFFFFF">
                    <a:alpha val="0"/>
                  </a:srgbClr>
                </a:clrTo>
              </a:clrChange>
            </a:blip>
            <a:srcRect r="11079" b="47014"/>
            <a:stretch/>
          </p:blipFill>
          <p:spPr>
            <a:xfrm>
              <a:off x="406574" y="4581129"/>
              <a:ext cx="6166400" cy="1728192"/>
            </a:xfrm>
            <a:prstGeom prst="rect">
              <a:avLst/>
            </a:prstGeom>
          </p:spPr>
        </p:pic>
        <p:pic>
          <p:nvPicPr>
            <p:cNvPr id="5" name="图片 4"/>
            <p:cNvPicPr>
              <a:picLocks noChangeAspect="1"/>
            </p:cNvPicPr>
            <p:nvPr/>
          </p:nvPicPr>
          <p:blipFill rotWithShape="1">
            <a:blip r:embed="rId2">
              <a:clrChange>
                <a:clrFrom>
                  <a:srgbClr val="FFFFFF"/>
                </a:clrFrom>
                <a:clrTo>
                  <a:srgbClr val="FFFFFF">
                    <a:alpha val="0"/>
                  </a:srgbClr>
                </a:clrTo>
              </a:clrChange>
            </a:blip>
            <a:srcRect l="17651" t="52986" r="23162"/>
            <a:stretch/>
          </p:blipFill>
          <p:spPr>
            <a:xfrm>
              <a:off x="7238762" y="4775904"/>
              <a:ext cx="4104456" cy="1533417"/>
            </a:xfrm>
            <a:prstGeom prst="rect">
              <a:avLst/>
            </a:prstGeom>
          </p:spPr>
        </p:pic>
      </p:grpSp>
      <p:sp>
        <p:nvSpPr>
          <p:cNvPr id="8" name="矩形 7"/>
          <p:cNvSpPr/>
          <p:nvPr/>
        </p:nvSpPr>
        <p:spPr>
          <a:xfrm>
            <a:off x="1234882" y="5539219"/>
            <a:ext cx="364202" cy="523220"/>
          </a:xfrm>
          <a:prstGeom prst="rect">
            <a:avLst/>
          </a:prstGeom>
        </p:spPr>
        <p:txBody>
          <a:bodyPr wrap="none">
            <a:spAutoFit/>
          </a:bodyPr>
          <a:lstStyle/>
          <a:p>
            <a:r>
              <a:rPr lang="en-US" altLang="zh-CN"/>
              <a:t>5</a:t>
            </a:r>
            <a:endParaRPr lang="zh-CN" altLang="en-US"/>
          </a:p>
        </p:txBody>
      </p:sp>
      <p:sp>
        <p:nvSpPr>
          <p:cNvPr id="9" name="矩形 8"/>
          <p:cNvSpPr/>
          <p:nvPr/>
        </p:nvSpPr>
        <p:spPr>
          <a:xfrm>
            <a:off x="3639815" y="5539219"/>
            <a:ext cx="364202" cy="523220"/>
          </a:xfrm>
          <a:prstGeom prst="rect">
            <a:avLst/>
          </a:prstGeom>
        </p:spPr>
        <p:txBody>
          <a:bodyPr wrap="none">
            <a:spAutoFit/>
          </a:bodyPr>
          <a:lstStyle/>
          <a:p>
            <a:r>
              <a:rPr lang="en-US" altLang="zh-CN" smtClean="0"/>
              <a:t>1</a:t>
            </a:r>
            <a:endParaRPr lang="zh-CN" altLang="en-US"/>
          </a:p>
        </p:txBody>
      </p:sp>
      <p:sp>
        <p:nvSpPr>
          <p:cNvPr id="10" name="矩形 9"/>
          <p:cNvSpPr/>
          <p:nvPr/>
        </p:nvSpPr>
        <p:spPr>
          <a:xfrm>
            <a:off x="5736525" y="5539219"/>
            <a:ext cx="364202" cy="523220"/>
          </a:xfrm>
          <a:prstGeom prst="rect">
            <a:avLst/>
          </a:prstGeom>
        </p:spPr>
        <p:txBody>
          <a:bodyPr wrap="none">
            <a:spAutoFit/>
          </a:bodyPr>
          <a:lstStyle/>
          <a:p>
            <a:r>
              <a:rPr lang="en-US" altLang="zh-CN" smtClean="0"/>
              <a:t>3</a:t>
            </a:r>
            <a:endParaRPr lang="zh-CN" altLang="en-US"/>
          </a:p>
        </p:txBody>
      </p:sp>
      <p:sp>
        <p:nvSpPr>
          <p:cNvPr id="11" name="矩形 10"/>
          <p:cNvSpPr/>
          <p:nvPr/>
        </p:nvSpPr>
        <p:spPr>
          <a:xfrm>
            <a:off x="7688708" y="5520169"/>
            <a:ext cx="364202" cy="523220"/>
          </a:xfrm>
          <a:prstGeom prst="rect">
            <a:avLst/>
          </a:prstGeom>
        </p:spPr>
        <p:txBody>
          <a:bodyPr wrap="none">
            <a:spAutoFit/>
          </a:bodyPr>
          <a:lstStyle/>
          <a:p>
            <a:r>
              <a:rPr lang="en-US" altLang="zh-CN" smtClean="0"/>
              <a:t>4</a:t>
            </a:r>
            <a:endParaRPr lang="zh-CN" altLang="en-US"/>
          </a:p>
        </p:txBody>
      </p:sp>
      <p:sp>
        <p:nvSpPr>
          <p:cNvPr id="12" name="矩形 11"/>
          <p:cNvSpPr/>
          <p:nvPr/>
        </p:nvSpPr>
        <p:spPr>
          <a:xfrm>
            <a:off x="10267508" y="5520169"/>
            <a:ext cx="364202" cy="523220"/>
          </a:xfrm>
          <a:prstGeom prst="rect">
            <a:avLst/>
          </a:prstGeom>
        </p:spPr>
        <p:txBody>
          <a:bodyPr wrap="none">
            <a:spAutoFit/>
          </a:bodyPr>
          <a:lstStyle/>
          <a:p>
            <a:r>
              <a:rPr lang="en-US" altLang="zh-CN" smtClean="0"/>
              <a:t>2</a:t>
            </a:r>
            <a:endParaRPr lang="zh-CN" altLang="en-US"/>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8500"/>
          </a:xfrm>
        </p:spPr>
        <p:txBody>
          <a:bodyPr/>
          <a:lstStyle/>
          <a:p>
            <a:pPr hangingPunct="0">
              <a:spcAft>
                <a:spcPts val="0"/>
              </a:spcAft>
              <a:tabLst>
                <a:tab pos="4860925" algn="l"/>
              </a:tabLst>
            </a:pPr>
            <a:r>
              <a:rPr lang="zh-CN" altLang="zh-CN" spc="-9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九、 从方框中为下列句子选择相对应的答语</a:t>
            </a:r>
            <a:r>
              <a:rPr lang="zh-CN" altLang="zh-CN"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9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pc="-9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pc="-9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spc="-9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pc="-9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9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pc="-9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your hobby?</a:t>
            </a:r>
            <a:endParaRPr lang="zh-CN" altLang="zh-CN" sz="1200" spc="-9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pc="-9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9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pc="-9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got any books about the US?</a:t>
            </a:r>
            <a:endParaRPr lang="zh-CN" altLang="zh-CN" sz="1200" spc="-9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pc="-9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9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pc="-9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are those?</a:t>
            </a:r>
            <a:endParaRPr lang="zh-CN" altLang="zh-CN" sz="1200" spc="-9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pc="-9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9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pc="-9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toys have you got?</a:t>
            </a:r>
            <a:endParaRPr lang="zh-CN" altLang="zh-CN" sz="1200" spc="-9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pc="-9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9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pc="-9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collect dolls?</a:t>
            </a:r>
            <a:endParaRPr lang="zh-CN" altLang="zh-CN" sz="1200" spc="-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429450" y="1340768"/>
            <a:ext cx="4536504" cy="3970318"/>
          </a:xfrm>
          <a:prstGeom prst="rect">
            <a:avLst/>
          </a:prstGeom>
          <a:ln w="19050">
            <a:solidFill>
              <a:schemeClr val="tx1"/>
            </a:solidFill>
          </a:ln>
        </p:spPr>
        <p:txBody>
          <a:bodyPr wrap="square">
            <a:spAutoFit/>
          </a:bodyPr>
          <a:lstStyle/>
          <a:p>
            <a:pPr algn="just">
              <a:lnSpc>
                <a:spcPct val="150000"/>
              </a:lnSpc>
              <a:spcAft>
                <a:spcPts val="0"/>
              </a:spcAft>
              <a:tabLst>
                <a:tab pos="4860925" algn="l"/>
              </a:tabLst>
            </a:pPr>
            <a:r>
              <a:rPr lang="en-US" altLang="zh-CN" b="0">
                <a:solidFill>
                  <a:srgbClr val="000000"/>
                </a:solidFill>
                <a:cs typeface="Times New Roman" panose="02020603050405020304" pitchFamily="18" charset="0"/>
              </a:rPr>
              <a:t>A. I’ve got some toy cars</a:t>
            </a:r>
            <a:r>
              <a:rPr lang="en-US" altLang="zh-CN" b="0">
                <a:solidFill>
                  <a:srgbClr val="000000"/>
                </a:solidFill>
                <a:latin typeface="宋体" panose="02010600030101010101" pitchFamily="2" charset="-122"/>
                <a:cs typeface="Times New Roman" panose="02020603050405020304" pitchFamily="18" charset="0"/>
              </a:rPr>
              <a:t>.</a:t>
            </a:r>
            <a:endParaRPr lang="zh-CN" altLang="zh-CN" sz="1200" b="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b="0">
                <a:solidFill>
                  <a:srgbClr val="000000"/>
                </a:solidFill>
                <a:cs typeface="Times New Roman" panose="02020603050405020304" pitchFamily="18" charset="0"/>
              </a:rPr>
              <a:t>B. Yes, I have</a:t>
            </a:r>
            <a:r>
              <a:rPr lang="en-US" altLang="zh-CN" b="0">
                <a:solidFill>
                  <a:srgbClr val="000000"/>
                </a:solidFill>
                <a:latin typeface="宋体" panose="02010600030101010101" pitchFamily="2" charset="-122"/>
                <a:cs typeface="Times New Roman" panose="02020603050405020304" pitchFamily="18" charset="0"/>
              </a:rPr>
              <a:t>.</a:t>
            </a:r>
            <a:endParaRPr lang="zh-CN" altLang="zh-CN" sz="1200" b="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b="0">
                <a:solidFill>
                  <a:srgbClr val="000000"/>
                </a:solidFill>
                <a:cs typeface="Times New Roman" panose="02020603050405020304" pitchFamily="18" charset="0"/>
              </a:rPr>
              <a:t>C. Riding bikes is my hobby</a:t>
            </a:r>
            <a:r>
              <a:rPr lang="en-US" altLang="zh-CN" b="0">
                <a:solidFill>
                  <a:srgbClr val="000000"/>
                </a:solidFill>
                <a:latin typeface="宋体" panose="02010600030101010101" pitchFamily="2" charset="-122"/>
                <a:cs typeface="Times New Roman" panose="02020603050405020304" pitchFamily="18" charset="0"/>
              </a:rPr>
              <a:t>.</a:t>
            </a:r>
            <a:endParaRPr lang="zh-CN" altLang="zh-CN" sz="1200" b="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b="0">
                <a:solidFill>
                  <a:srgbClr val="000000"/>
                </a:solidFill>
                <a:cs typeface="Times New Roman" panose="02020603050405020304" pitchFamily="18" charset="0"/>
              </a:rPr>
              <a:t>D. Yes, I do</a:t>
            </a:r>
            <a:r>
              <a:rPr lang="en-US" altLang="zh-CN" b="0">
                <a:solidFill>
                  <a:srgbClr val="000000"/>
                </a:solidFill>
                <a:latin typeface="宋体" panose="02010600030101010101" pitchFamily="2" charset="-122"/>
                <a:cs typeface="Times New Roman" panose="02020603050405020304" pitchFamily="18" charset="0"/>
              </a:rPr>
              <a:t>.</a:t>
            </a:r>
            <a:endParaRPr lang="zh-CN" altLang="zh-CN" sz="1200" b="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b="0">
                <a:solidFill>
                  <a:srgbClr val="000000"/>
                </a:solidFill>
                <a:cs typeface="Times New Roman" panose="02020603050405020304" pitchFamily="18" charset="0"/>
              </a:rPr>
              <a:t>E. They are some stamps from the UK</a:t>
            </a:r>
            <a:r>
              <a:rPr lang="en-US" altLang="zh-CN" b="0">
                <a:solidFill>
                  <a:srgbClr val="000000"/>
                </a:solidFill>
                <a:latin typeface="宋体" panose="02010600030101010101" pitchFamily="2" charset="-122"/>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sp>
        <p:nvSpPr>
          <p:cNvPr id="5" name="矩形 4"/>
          <p:cNvSpPr/>
          <p:nvPr/>
        </p:nvSpPr>
        <p:spPr>
          <a:xfrm>
            <a:off x="935013" y="1518692"/>
            <a:ext cx="444352" cy="523220"/>
          </a:xfrm>
          <a:prstGeom prst="rect">
            <a:avLst/>
          </a:prstGeom>
        </p:spPr>
        <p:txBody>
          <a:bodyPr wrap="none">
            <a:spAutoFit/>
          </a:bodyPr>
          <a:lstStyle/>
          <a:p>
            <a:r>
              <a:rPr lang="en-US" altLang="zh-CN"/>
              <a:t>C</a:t>
            </a:r>
            <a:endParaRPr lang="zh-CN" altLang="en-US"/>
          </a:p>
        </p:txBody>
      </p:sp>
      <p:sp>
        <p:nvSpPr>
          <p:cNvPr id="7" name="矩形 6"/>
          <p:cNvSpPr/>
          <p:nvPr/>
        </p:nvSpPr>
        <p:spPr>
          <a:xfrm>
            <a:off x="955851" y="2150161"/>
            <a:ext cx="423514" cy="523220"/>
          </a:xfrm>
          <a:prstGeom prst="rect">
            <a:avLst/>
          </a:prstGeom>
        </p:spPr>
        <p:txBody>
          <a:bodyPr wrap="none">
            <a:spAutoFit/>
          </a:bodyPr>
          <a:lstStyle/>
          <a:p>
            <a:r>
              <a:rPr lang="en-US" altLang="zh-CN"/>
              <a:t>B</a:t>
            </a:r>
            <a:endParaRPr lang="zh-CN" altLang="en-US"/>
          </a:p>
        </p:txBody>
      </p:sp>
      <p:sp>
        <p:nvSpPr>
          <p:cNvPr id="8" name="矩形 7"/>
          <p:cNvSpPr/>
          <p:nvPr/>
        </p:nvSpPr>
        <p:spPr>
          <a:xfrm>
            <a:off x="945432" y="2802707"/>
            <a:ext cx="423514" cy="523220"/>
          </a:xfrm>
          <a:prstGeom prst="rect">
            <a:avLst/>
          </a:prstGeom>
        </p:spPr>
        <p:txBody>
          <a:bodyPr wrap="none">
            <a:spAutoFit/>
          </a:bodyPr>
          <a:lstStyle/>
          <a:p>
            <a:r>
              <a:rPr lang="en-US" altLang="zh-CN" smtClean="0"/>
              <a:t>E</a:t>
            </a:r>
            <a:endParaRPr lang="zh-CN" altLang="en-US"/>
          </a:p>
        </p:txBody>
      </p:sp>
      <p:sp>
        <p:nvSpPr>
          <p:cNvPr id="9" name="矩形 8"/>
          <p:cNvSpPr/>
          <p:nvPr/>
        </p:nvSpPr>
        <p:spPr>
          <a:xfrm>
            <a:off x="955851" y="3446862"/>
            <a:ext cx="444352" cy="523220"/>
          </a:xfrm>
          <a:prstGeom prst="rect">
            <a:avLst/>
          </a:prstGeom>
        </p:spPr>
        <p:txBody>
          <a:bodyPr wrap="none">
            <a:spAutoFit/>
          </a:bodyPr>
          <a:lstStyle/>
          <a:p>
            <a:r>
              <a:rPr lang="en-US" altLang="zh-CN" smtClean="0"/>
              <a:t>A</a:t>
            </a:r>
            <a:endParaRPr lang="zh-CN" altLang="en-US"/>
          </a:p>
        </p:txBody>
      </p:sp>
      <p:sp>
        <p:nvSpPr>
          <p:cNvPr id="10" name="矩形 9"/>
          <p:cNvSpPr/>
          <p:nvPr/>
        </p:nvSpPr>
        <p:spPr>
          <a:xfrm>
            <a:off x="935013" y="4030400"/>
            <a:ext cx="444352" cy="523220"/>
          </a:xfrm>
          <a:prstGeom prst="rect">
            <a:avLst/>
          </a:prstGeom>
        </p:spPr>
        <p:txBody>
          <a:bodyPr wrap="none">
            <a:spAutoFit/>
          </a:bodyPr>
          <a:lstStyle/>
          <a:p>
            <a:r>
              <a:rPr lang="en-US" altLang="zh-CN" smtClean="0"/>
              <a:t>D</a:t>
            </a:r>
            <a:endParaRPr lang="zh-CN" altLang="en-US"/>
          </a:p>
        </p:txBody>
      </p:sp>
    </p:spTree>
    <p:extLst>
      <p:ext uri="{BB962C8B-B14F-4D97-AF65-F5344CB8AC3E}">
        <p14:creationId xmlns:p14="http://schemas.microsoft.com/office/powerpoint/2010/main" val="3405067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3677"/>
          </a:xfrm>
        </p:spPr>
        <p:txBody>
          <a:bodyPr/>
          <a:lstStyle/>
          <a:p>
            <a:pPr hangingPunct="0">
              <a:spcAft>
                <a:spcPts val="0"/>
              </a:spcAft>
              <a:tabLst>
                <a:tab pos="4860925" algn="l"/>
              </a:tabLst>
            </a:pPr>
            <a:r>
              <a:rPr lang="zh-CN" altLang="zh-CN" sz="2700" spc="-9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 </a:t>
            </a:r>
            <a:r>
              <a:rPr lang="en-US"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700" spc="-9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毕业季到了</a:t>
            </a:r>
            <a:r>
              <a:rPr lang="zh-CN"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700" spc="-9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李伟在校门口接受了记者的采访。从方框中选择合适的句子</a:t>
            </a:r>
            <a:r>
              <a:rPr lang="zh-CN"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700" spc="-9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r>
              <a:rPr lang="zh-CN"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700" spc="-9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700"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700" spc="-9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z="2700"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Reporter</a:t>
            </a:r>
            <a:r>
              <a:rPr lang="zh-CN" altLang="zh-CN" sz="2700" spc="-9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700"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记者</a:t>
            </a:r>
            <a:r>
              <a:rPr lang="zh-CN" altLang="zh-CN" sz="2700" spc="-9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 Wei, why do you </a:t>
            </a:r>
            <a:r>
              <a:rPr lang="en-US" altLang="zh-CN" sz="2700"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p>
          <a:p>
            <a:pPr hangingPunct="0">
              <a:spcAft>
                <a:spcPts val="0"/>
              </a:spcAft>
              <a:tabLst>
                <a:tab pos="4860925" algn="l"/>
              </a:tabLst>
            </a:pPr>
            <a:r>
              <a:rPr lang="en-US" altLang="zh-CN" sz="2700"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be a policeman?</a:t>
            </a:r>
            <a:endParaRPr lang="zh-CN"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z="2700"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a:t>
            </a:r>
            <a:r>
              <a:rPr lang="zh-CN"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see. My father is a policeman. </a:t>
            </a:r>
            <a:endParaRPr lang="en-US" altLang="zh-CN" sz="2700"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z="2700"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700" spc="-9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z="2700"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Reporter</a:t>
            </a:r>
            <a:r>
              <a:rPr lang="zh-CN"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Wow</a:t>
            </a:r>
            <a:r>
              <a:rPr lang="zh-CN" altLang="zh-CN" sz="2700"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father is a policeman</a:t>
            </a:r>
            <a:r>
              <a:rPr lang="en-US" altLang="zh-CN" sz="2700"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4860925" algn="l"/>
              </a:tabLst>
            </a:pPr>
            <a:r>
              <a:rPr lang="en-US" altLang="zh-CN" sz="2700"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work in the same office</a:t>
            </a:r>
            <a:r>
              <a:rPr lang="en-US" altLang="zh-CN" sz="2700"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700"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815286" y="2060848"/>
            <a:ext cx="5184576" cy="3208571"/>
          </a:xfrm>
          <a:prstGeom prst="rect">
            <a:avLst/>
          </a:prstGeom>
          <a:ln w="19050">
            <a:solidFill>
              <a:schemeClr val="tx1"/>
            </a:solidFill>
          </a:ln>
        </p:spPr>
        <p:txBody>
          <a:bodyPr wrap="square">
            <a:spAutoFit/>
          </a:bodyPr>
          <a:lstStyle/>
          <a:p>
            <a:pPr algn="just">
              <a:lnSpc>
                <a:spcPct val="150000"/>
              </a:lnSpc>
              <a:spcAft>
                <a:spcPts val="0"/>
              </a:spcAft>
              <a:tabLst>
                <a:tab pos="4860925" algn="l"/>
              </a:tabLst>
            </a:pPr>
            <a:r>
              <a:rPr lang="en-US" altLang="zh-CN" sz="2700" b="0" spc="-90" smtClean="0">
                <a:solidFill>
                  <a:srgbClr val="000000"/>
                </a:solidFill>
                <a:cs typeface="Times New Roman" panose="02020603050405020304" pitchFamily="18" charset="0"/>
              </a:rPr>
              <a:t>A. Taking photos is my hobby</a:t>
            </a:r>
            <a:r>
              <a:rPr lang="en-US" altLang="zh-CN" sz="2700" b="0" spc="-90" smtClean="0">
                <a:solidFill>
                  <a:srgbClr val="000000"/>
                </a:solidFill>
                <a:latin typeface="宋体" panose="02010600030101010101" pitchFamily="2" charset="-122"/>
                <a:cs typeface="Times New Roman" panose="02020603050405020304" pitchFamily="18" charset="0"/>
              </a:rPr>
              <a:t>.</a:t>
            </a:r>
            <a:endParaRPr lang="zh-CN" altLang="zh-CN" sz="2700" b="0" spc="-90" smtClean="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700" b="0" spc="-90" smtClean="0">
                <a:solidFill>
                  <a:srgbClr val="000000"/>
                </a:solidFill>
                <a:cs typeface="Times New Roman" panose="02020603050405020304" pitchFamily="18" charset="0"/>
              </a:rPr>
              <a:t>B. And I like collecting toy police cars</a:t>
            </a:r>
            <a:r>
              <a:rPr lang="en-US" altLang="zh-CN" sz="2700" b="0" spc="-90" smtClean="0">
                <a:solidFill>
                  <a:srgbClr val="000000"/>
                </a:solidFill>
                <a:latin typeface="宋体" panose="02010600030101010101" pitchFamily="2" charset="-122"/>
                <a:cs typeface="Times New Roman" panose="02020603050405020304" pitchFamily="18" charset="0"/>
              </a:rPr>
              <a:t>.</a:t>
            </a:r>
            <a:endParaRPr lang="zh-CN" altLang="zh-CN" sz="2700" b="0" spc="-90" smtClean="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700" b="0" spc="-90" smtClean="0">
                <a:solidFill>
                  <a:srgbClr val="000000"/>
                </a:solidFill>
                <a:cs typeface="Times New Roman" panose="02020603050405020304" pitchFamily="18" charset="0"/>
              </a:rPr>
              <a:t>C. No, we don’t</a:t>
            </a:r>
            <a:r>
              <a:rPr lang="en-US" altLang="zh-CN" sz="2700" b="0" spc="-90" smtClean="0">
                <a:solidFill>
                  <a:srgbClr val="000000"/>
                </a:solidFill>
                <a:latin typeface="宋体" panose="02010600030101010101" pitchFamily="2" charset="-122"/>
                <a:cs typeface="Times New Roman" panose="02020603050405020304" pitchFamily="18" charset="0"/>
              </a:rPr>
              <a:t>.</a:t>
            </a:r>
            <a:endParaRPr lang="zh-CN" altLang="zh-CN" sz="2700" b="0" spc="-90" smtClean="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700" b="0" spc="-90" smtClean="0">
                <a:solidFill>
                  <a:srgbClr val="000000"/>
                </a:solidFill>
                <a:cs typeface="Times New Roman" panose="02020603050405020304" pitchFamily="18" charset="0"/>
              </a:rPr>
              <a:t>D. What does your mother do?</a:t>
            </a:r>
            <a:endParaRPr lang="zh-CN" altLang="zh-CN" sz="2700" b="0" spc="-90" smtClean="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700" b="0" spc="-90" smtClean="0">
                <a:solidFill>
                  <a:srgbClr val="000000"/>
                </a:solidFill>
                <a:cs typeface="Times New Roman" panose="02020603050405020304" pitchFamily="18" charset="0"/>
              </a:rPr>
              <a:t>E. What do you usually do after work?</a:t>
            </a:r>
            <a:endParaRPr lang="zh-CN" altLang="zh-CN" sz="2700" b="0" spc="-90">
              <a:solidFill>
                <a:srgbClr val="000000"/>
              </a:solidFill>
              <a:cs typeface="Times New Roman" panose="02020603050405020304" pitchFamily="18" charset="0"/>
            </a:endParaRPr>
          </a:p>
        </p:txBody>
      </p:sp>
      <p:pic>
        <p:nvPicPr>
          <p:cNvPr id="5" name="图片 4"/>
          <p:cNvPicPr>
            <a:picLocks noChangeAspect="1"/>
          </p:cNvPicPr>
          <p:nvPr/>
        </p:nvPicPr>
        <p:blipFill>
          <a:blip r:embed="rId2">
            <a:clrChange>
              <a:clrFrom>
                <a:srgbClr val="FFFFFF"/>
              </a:clrFrom>
              <a:clrTo>
                <a:srgbClr val="FFFFFF">
                  <a:alpha val="0"/>
                </a:srgbClr>
              </a:clrTo>
            </a:clrChange>
          </a:blip>
          <a:stretch>
            <a:fillRect/>
          </a:stretch>
        </p:blipFill>
        <p:spPr>
          <a:xfrm>
            <a:off x="910630" y="908719"/>
            <a:ext cx="2880320" cy="440369"/>
          </a:xfrm>
          <a:prstGeom prst="rect">
            <a:avLst/>
          </a:prstGeom>
        </p:spPr>
      </p:pic>
      <p:sp>
        <p:nvSpPr>
          <p:cNvPr id="6" name="矩形 5"/>
          <p:cNvSpPr/>
          <p:nvPr/>
        </p:nvSpPr>
        <p:spPr>
          <a:xfrm>
            <a:off x="1145704" y="3976489"/>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989869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lvl="0" hangingPunct="0">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Reporter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mother is a nurse.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wants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be a teacher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Reporter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That’s a good job too.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often do sports. Sometimes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p>
          <a:p>
            <a:pPr lvl="0" hangingPunct="0">
              <a:spcAft>
                <a:spcPts val="0"/>
              </a:spcAft>
              <a:tabLst>
                <a:tab pos="48609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climb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mountains, walk in the park and take some photos. 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Reporter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That’s good. Well, thank you for talking to 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You’re welcome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638822" y="899195"/>
            <a:ext cx="444352" cy="523220"/>
          </a:xfrm>
          <a:prstGeom prst="rect">
            <a:avLst/>
          </a:prstGeom>
        </p:spPr>
        <p:txBody>
          <a:bodyPr wrap="none">
            <a:spAutoFit/>
          </a:bodyPr>
          <a:lstStyle/>
          <a:p>
            <a:r>
              <a:rPr lang="en-US" altLang="zh-CN"/>
              <a:t>C</a:t>
            </a:r>
            <a:endParaRPr lang="zh-CN" altLang="en-US"/>
          </a:p>
        </p:txBody>
      </p:sp>
      <p:sp>
        <p:nvSpPr>
          <p:cNvPr id="6" name="矩形 5"/>
          <p:cNvSpPr/>
          <p:nvPr/>
        </p:nvSpPr>
        <p:spPr>
          <a:xfrm>
            <a:off x="3083174" y="1554158"/>
            <a:ext cx="444352" cy="523220"/>
          </a:xfrm>
          <a:prstGeom prst="rect">
            <a:avLst/>
          </a:prstGeom>
        </p:spPr>
        <p:txBody>
          <a:bodyPr wrap="none">
            <a:spAutoFit/>
          </a:bodyPr>
          <a:lstStyle/>
          <a:p>
            <a:r>
              <a:rPr lang="en-US" altLang="zh-CN"/>
              <a:t>D</a:t>
            </a:r>
            <a:endParaRPr lang="zh-CN" altLang="en-US"/>
          </a:p>
        </p:txBody>
      </p:sp>
      <p:sp>
        <p:nvSpPr>
          <p:cNvPr id="8" name="矩形 7"/>
          <p:cNvSpPr/>
          <p:nvPr/>
        </p:nvSpPr>
        <p:spPr>
          <a:xfrm>
            <a:off x="6023198" y="3481844"/>
            <a:ext cx="423514" cy="523220"/>
          </a:xfrm>
          <a:prstGeom prst="rect">
            <a:avLst/>
          </a:prstGeom>
        </p:spPr>
        <p:txBody>
          <a:bodyPr wrap="none">
            <a:spAutoFit/>
          </a:bodyPr>
          <a:lstStyle/>
          <a:p>
            <a:r>
              <a:rPr lang="en-US" altLang="zh-CN" dirty="0"/>
              <a:t>E</a:t>
            </a:r>
            <a:endParaRPr lang="zh-CN" altLang="en-US" dirty="0"/>
          </a:p>
        </p:txBody>
      </p:sp>
      <p:sp>
        <p:nvSpPr>
          <p:cNvPr id="10" name="矩形 9"/>
          <p:cNvSpPr/>
          <p:nvPr/>
        </p:nvSpPr>
        <p:spPr>
          <a:xfrm>
            <a:off x="9395270" y="4725144"/>
            <a:ext cx="444352" cy="523220"/>
          </a:xfrm>
          <a:prstGeom prst="rect">
            <a:avLst/>
          </a:prstGeom>
        </p:spPr>
        <p:txBody>
          <a:bodyPr wrap="none">
            <a:spAutoFit/>
          </a:bodyPr>
          <a:lstStyle/>
          <a:p>
            <a:r>
              <a:rPr lang="en-US" altLang="zh-CN" dirty="0"/>
              <a:t>A</a:t>
            </a:r>
            <a:endParaRPr lang="zh-CN" altLang="en-US" dirty="0"/>
          </a:p>
        </p:txBody>
      </p:sp>
      <p:sp>
        <p:nvSpPr>
          <p:cNvPr id="7" name="矩形 6"/>
          <p:cNvSpPr/>
          <p:nvPr/>
        </p:nvSpPr>
        <p:spPr>
          <a:xfrm>
            <a:off x="6815286" y="1124744"/>
            <a:ext cx="5184576" cy="3208571"/>
          </a:xfrm>
          <a:prstGeom prst="rect">
            <a:avLst/>
          </a:prstGeom>
          <a:ln w="19050">
            <a:solidFill>
              <a:schemeClr val="tx1"/>
            </a:solidFill>
          </a:ln>
        </p:spPr>
        <p:txBody>
          <a:bodyPr wrap="square">
            <a:spAutoFit/>
          </a:bodyPr>
          <a:lstStyle/>
          <a:p>
            <a:pPr algn="just">
              <a:lnSpc>
                <a:spcPct val="150000"/>
              </a:lnSpc>
              <a:spcAft>
                <a:spcPts val="0"/>
              </a:spcAft>
              <a:tabLst>
                <a:tab pos="4860925" algn="l"/>
              </a:tabLst>
            </a:pPr>
            <a:r>
              <a:rPr lang="en-US" altLang="zh-CN" sz="2700" b="0" spc="-90" smtClean="0">
                <a:solidFill>
                  <a:srgbClr val="000000"/>
                </a:solidFill>
                <a:cs typeface="Times New Roman" panose="02020603050405020304" pitchFamily="18" charset="0"/>
              </a:rPr>
              <a:t>A. Taking photos is my hobby</a:t>
            </a:r>
            <a:r>
              <a:rPr lang="en-US" altLang="zh-CN" sz="2700" b="0" spc="-90" smtClean="0">
                <a:solidFill>
                  <a:srgbClr val="000000"/>
                </a:solidFill>
                <a:latin typeface="宋体" panose="02010600030101010101" pitchFamily="2" charset="-122"/>
                <a:cs typeface="Times New Roman" panose="02020603050405020304" pitchFamily="18" charset="0"/>
              </a:rPr>
              <a:t>.</a:t>
            </a:r>
            <a:endParaRPr lang="zh-CN" altLang="zh-CN" sz="2700" b="0" spc="-90" smtClean="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700" b="0" spc="-90" smtClean="0">
                <a:solidFill>
                  <a:srgbClr val="000000"/>
                </a:solidFill>
                <a:cs typeface="Times New Roman" panose="02020603050405020304" pitchFamily="18" charset="0"/>
              </a:rPr>
              <a:t>B. And I like collecting toy police cars</a:t>
            </a:r>
            <a:r>
              <a:rPr lang="en-US" altLang="zh-CN" sz="2700" b="0" spc="-90" smtClean="0">
                <a:solidFill>
                  <a:srgbClr val="000000"/>
                </a:solidFill>
                <a:latin typeface="宋体" panose="02010600030101010101" pitchFamily="2" charset="-122"/>
                <a:cs typeface="Times New Roman" panose="02020603050405020304" pitchFamily="18" charset="0"/>
              </a:rPr>
              <a:t>.</a:t>
            </a:r>
            <a:endParaRPr lang="zh-CN" altLang="zh-CN" sz="2700" b="0" spc="-90" smtClean="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700" b="0" spc="-90" smtClean="0">
                <a:solidFill>
                  <a:srgbClr val="000000"/>
                </a:solidFill>
                <a:cs typeface="Times New Roman" panose="02020603050405020304" pitchFamily="18" charset="0"/>
              </a:rPr>
              <a:t>C. No, we don’t</a:t>
            </a:r>
            <a:r>
              <a:rPr lang="en-US" altLang="zh-CN" sz="2700" b="0" spc="-90" smtClean="0">
                <a:solidFill>
                  <a:srgbClr val="000000"/>
                </a:solidFill>
                <a:latin typeface="宋体" panose="02010600030101010101" pitchFamily="2" charset="-122"/>
                <a:cs typeface="Times New Roman" panose="02020603050405020304" pitchFamily="18" charset="0"/>
              </a:rPr>
              <a:t>.</a:t>
            </a:r>
            <a:endParaRPr lang="zh-CN" altLang="zh-CN" sz="2700" b="0" spc="-90" smtClean="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700" b="0" spc="-90" smtClean="0">
                <a:solidFill>
                  <a:srgbClr val="000000"/>
                </a:solidFill>
                <a:cs typeface="Times New Roman" panose="02020603050405020304" pitchFamily="18" charset="0"/>
              </a:rPr>
              <a:t>D. What does your mother do?</a:t>
            </a:r>
            <a:endParaRPr lang="zh-CN" altLang="zh-CN" sz="2700" b="0" spc="-90" smtClean="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700" b="0" spc="-90" smtClean="0">
                <a:solidFill>
                  <a:srgbClr val="000000"/>
                </a:solidFill>
                <a:cs typeface="Times New Roman" panose="02020603050405020304" pitchFamily="18" charset="0"/>
              </a:rPr>
              <a:t>E. What do you usually do after work?</a:t>
            </a:r>
            <a:endParaRPr lang="zh-CN" altLang="zh-CN" sz="2700" b="0" spc="-90">
              <a:solidFill>
                <a:srgbClr val="000000"/>
              </a:solidFill>
              <a:cs typeface="Times New Roman" panose="02020603050405020304" pitchFamily="18" charset="0"/>
            </a:endParaRPr>
          </a:p>
        </p:txBody>
      </p:sp>
    </p:spTree>
    <p:extLst>
      <p:ext uri="{BB962C8B-B14F-4D97-AF65-F5344CB8AC3E}">
        <p14:creationId xmlns:p14="http://schemas.microsoft.com/office/powerpoint/2010/main" val="3356065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738664"/>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十一、 </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阅读俱乐部宣传海报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06574" y="1556792"/>
            <a:ext cx="11485848" cy="3970318"/>
          </a:xfrm>
          <a:prstGeom prst="rect">
            <a:avLst/>
          </a:prstGeom>
          <a:ln w="19050">
            <a:solidFill>
              <a:schemeClr val="tx1"/>
            </a:solidFill>
          </a:ln>
        </p:spPr>
        <p:txBody>
          <a:bodyPr wrap="square">
            <a:spAutoFit/>
          </a:bodyPr>
          <a:lstStyle/>
          <a:p>
            <a:pPr algn="just">
              <a:lnSpc>
                <a:spcPct val="150000"/>
              </a:lnSpc>
              <a:spcAft>
                <a:spcPts val="0"/>
              </a:spcAft>
              <a:tabLst>
                <a:tab pos="4860925" algn="l"/>
              </a:tabLst>
            </a:pPr>
            <a:r>
              <a:rPr lang="en-US" altLang="zh-CN">
                <a:solidFill>
                  <a:srgbClr val="000000"/>
                </a:solidFill>
                <a:cs typeface="Times New Roman" panose="02020603050405020304" pitchFamily="18" charset="0"/>
              </a:rPr>
              <a:t>Club</a:t>
            </a:r>
            <a:r>
              <a:rPr lang="zh-CN" altLang="zh-CN">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Robot Club</a:t>
            </a:r>
            <a:endParaRPr lang="zh-CN" altLang="zh-CN" sz="1200" b="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a:solidFill>
                  <a:srgbClr val="000000"/>
                </a:solidFill>
                <a:cs typeface="Times New Roman" panose="02020603050405020304" pitchFamily="18" charset="0"/>
              </a:rPr>
              <a:t>Teacher</a:t>
            </a:r>
            <a:r>
              <a:rPr lang="zh-CN" altLang="zh-CN">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Mr Yao</a:t>
            </a:r>
            <a:endParaRPr lang="zh-CN" altLang="zh-CN" sz="1200" b="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a:solidFill>
                  <a:srgbClr val="000000"/>
                </a:solidFill>
                <a:cs typeface="Times New Roman" panose="02020603050405020304" pitchFamily="18" charset="0"/>
              </a:rPr>
              <a:t>Time</a:t>
            </a:r>
            <a:r>
              <a:rPr lang="zh-CN" altLang="zh-CN">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15</a:t>
            </a:r>
            <a:r>
              <a:rPr lang="zh-CN" altLang="zh-CN" b="0">
                <a:solidFill>
                  <a:srgbClr val="000000"/>
                </a:solidFill>
                <a:cs typeface="Times New Roman" panose="02020603050405020304" pitchFamily="18" charset="0"/>
              </a:rPr>
              <a:t>：</a:t>
            </a:r>
            <a:r>
              <a:rPr lang="en-US" altLang="zh-CN" b="0">
                <a:solidFill>
                  <a:srgbClr val="000000"/>
                </a:solidFill>
                <a:cs typeface="Times New Roman" panose="02020603050405020304" pitchFamily="18" charset="0"/>
              </a:rPr>
              <a:t>30</a:t>
            </a:r>
            <a:r>
              <a:rPr lang="zh-CN" altLang="zh-CN" b="0">
                <a:solidFill>
                  <a:srgbClr val="000000"/>
                </a:solidFill>
                <a:cs typeface="Times New Roman" panose="02020603050405020304" pitchFamily="18" charset="0"/>
              </a:rPr>
              <a:t>—</a:t>
            </a:r>
            <a:r>
              <a:rPr lang="en-US" altLang="zh-CN" b="0">
                <a:solidFill>
                  <a:srgbClr val="000000"/>
                </a:solidFill>
                <a:cs typeface="Times New Roman" panose="02020603050405020304" pitchFamily="18" charset="0"/>
              </a:rPr>
              <a:t>16</a:t>
            </a:r>
            <a:r>
              <a:rPr lang="zh-CN" altLang="zh-CN" b="0">
                <a:solidFill>
                  <a:srgbClr val="000000"/>
                </a:solidFill>
                <a:cs typeface="Times New Roman" panose="02020603050405020304" pitchFamily="18" charset="0"/>
              </a:rPr>
              <a:t>：</a:t>
            </a:r>
            <a:r>
              <a:rPr lang="en-US" altLang="zh-CN" b="0">
                <a:solidFill>
                  <a:srgbClr val="000000"/>
                </a:solidFill>
                <a:cs typeface="Times New Roman" panose="02020603050405020304" pitchFamily="18" charset="0"/>
              </a:rPr>
              <a:t>30</a:t>
            </a:r>
            <a:r>
              <a:rPr lang="zh-CN" altLang="zh-CN" b="0">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every Tuesday </a:t>
            </a:r>
            <a:endParaRPr lang="zh-CN" altLang="zh-CN" sz="1200" b="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a:solidFill>
                  <a:srgbClr val="000000"/>
                </a:solidFill>
                <a:cs typeface="Times New Roman" panose="02020603050405020304" pitchFamily="18" charset="0"/>
              </a:rPr>
              <a:t>Place</a:t>
            </a:r>
            <a:r>
              <a:rPr lang="zh-CN" altLang="zh-CN">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Classroom 8</a:t>
            </a:r>
            <a:endParaRPr lang="zh-CN" altLang="zh-CN" sz="1200" b="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b="0">
                <a:solidFill>
                  <a:srgbClr val="000000"/>
                </a:solidFill>
                <a:cs typeface="Times New Roman" panose="02020603050405020304" pitchFamily="18" charset="0"/>
              </a:rPr>
              <a:t>A Fantastic</a:t>
            </a:r>
            <a:r>
              <a:rPr lang="zh-CN" altLang="zh-CN" b="0">
                <a:solidFill>
                  <a:srgbClr val="000000"/>
                </a:solidFill>
                <a:cs typeface="宋体" panose="02010600030101010101" pitchFamily="2" charset="-122"/>
              </a:rPr>
              <a:t>（</a:t>
            </a:r>
            <a:r>
              <a:rPr lang="zh-CN" altLang="zh-CN" b="0">
                <a:solidFill>
                  <a:srgbClr val="000000"/>
                </a:solidFill>
                <a:ea typeface="楷体" panose="02010609060101010101" pitchFamily="49" charset="-122"/>
                <a:cs typeface="Times New Roman" panose="02020603050405020304" pitchFamily="18" charset="0"/>
              </a:rPr>
              <a:t>极好的</a:t>
            </a:r>
            <a:r>
              <a:rPr lang="zh-CN" altLang="zh-CN" b="0">
                <a:solidFill>
                  <a:srgbClr val="000000"/>
                </a:solidFill>
                <a:cs typeface="宋体" panose="02010600030101010101" pitchFamily="2" charset="-122"/>
              </a:rPr>
              <a:t>）</a:t>
            </a:r>
            <a:r>
              <a:rPr lang="zh-CN" altLang="zh-CN" b="0">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Club &amp; A Funny Teacher</a:t>
            </a:r>
            <a:endParaRPr lang="zh-CN" altLang="zh-CN" sz="1200" b="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b="0">
                <a:solidFill>
                  <a:srgbClr val="000000"/>
                </a:solidFill>
                <a:cs typeface="Times New Roman" panose="02020603050405020304" pitchFamily="18" charset="0"/>
              </a:rPr>
              <a:t>Come to learn how to make robots</a:t>
            </a:r>
            <a:r>
              <a:rPr lang="en-US" altLang="zh-CN" b="0">
                <a:solidFill>
                  <a:srgbClr val="000000"/>
                </a:solidFill>
                <a:latin typeface="宋体" panose="02010600030101010101" pitchFamily="2" charset="-122"/>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pic>
        <p:nvPicPr>
          <p:cNvPr id="5" name="图片 4"/>
          <p:cNvPicPr>
            <a:picLocks noChangeAspect="1"/>
          </p:cNvPicPr>
          <p:nvPr/>
        </p:nvPicPr>
        <p:blipFill>
          <a:blip r:embed="rId2">
            <a:clrChange>
              <a:clrFrom>
                <a:srgbClr val="FFFFFF"/>
              </a:clrFrom>
              <a:clrTo>
                <a:srgbClr val="FFFFFF">
                  <a:alpha val="0"/>
                </a:srgbClr>
              </a:clrTo>
            </a:clrChange>
          </a:blip>
          <a:stretch>
            <a:fillRect/>
          </a:stretch>
        </p:blipFill>
        <p:spPr>
          <a:xfrm>
            <a:off x="1279252" y="930570"/>
            <a:ext cx="2601812" cy="413229"/>
          </a:xfrm>
          <a:prstGeom prst="rect">
            <a:avLst/>
          </a:prstGeom>
        </p:spPr>
      </p:pic>
      <p:pic>
        <p:nvPicPr>
          <p:cNvPr id="6" name="图片 5"/>
          <p:cNvPicPr>
            <a:picLocks noChangeAspect="1"/>
          </p:cNvPicPr>
          <p:nvPr/>
        </p:nvPicPr>
        <p:blipFill>
          <a:blip r:embed="rId3">
            <a:clrChange>
              <a:clrFrom>
                <a:srgbClr val="FFFFFF"/>
              </a:clrFrom>
              <a:clrTo>
                <a:srgbClr val="FFFFFF">
                  <a:alpha val="0"/>
                </a:srgbClr>
              </a:clrTo>
            </a:clrChange>
          </a:blip>
          <a:stretch>
            <a:fillRect/>
          </a:stretch>
        </p:blipFill>
        <p:spPr>
          <a:xfrm>
            <a:off x="8183438" y="2060848"/>
            <a:ext cx="2736304" cy="3197849"/>
          </a:xfrm>
          <a:prstGeom prst="rect">
            <a:avLst/>
          </a:prstGeom>
        </p:spPr>
      </p:pic>
    </p:spTree>
    <p:extLst>
      <p:ext uri="{BB962C8B-B14F-4D97-AF65-F5344CB8AC3E}">
        <p14:creationId xmlns:p14="http://schemas.microsoft.com/office/powerpoint/2010/main" val="29610702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12795"/>
            <a:ext cx="11485848" cy="3888500"/>
          </a:xfrm>
          <a:ln w="19050">
            <a:solidFill>
              <a:schemeClr val="tx1"/>
            </a:solidFill>
          </a:ln>
        </p:spPr>
        <p:txBody>
          <a:bodyPr/>
          <a:lstStyle/>
          <a:p>
            <a:pPr hangingPunct="0">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Club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Baking Club</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Liu</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 Friday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Science Room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Popular Club &amp; A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Nice Teacher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to learn how to make cakes and bread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6815286" y="1794238"/>
            <a:ext cx="4680520" cy="2571944"/>
          </a:xfrm>
          <a:prstGeom prst="rect">
            <a:avLst/>
          </a:prstGeom>
        </p:spPr>
      </p:pic>
    </p:spTree>
    <p:extLst>
      <p:ext uri="{BB962C8B-B14F-4D97-AF65-F5344CB8AC3E}">
        <p14:creationId xmlns:p14="http://schemas.microsoft.com/office/powerpoint/2010/main" val="24610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60420"/>
            <a:ext cx="11485848" cy="4616648"/>
          </a:xfrm>
          <a:ln w="19050">
            <a:solidFill>
              <a:schemeClr val="tx1"/>
            </a:solidFill>
          </a:ln>
        </p:spPr>
        <p:txBody>
          <a:bodyPr/>
          <a:lstStyle/>
          <a:p>
            <a:pPr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Club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Basketball Club</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 Niu</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 Monday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Playground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to play basketball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to watch basketball matches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 basketball rules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7463358" y="1981263"/>
            <a:ext cx="3600400" cy="3413988"/>
          </a:xfrm>
          <a:prstGeom prst="rect">
            <a:avLst/>
          </a:prstGeom>
        </p:spPr>
      </p:pic>
    </p:spTree>
    <p:extLst>
      <p:ext uri="{BB962C8B-B14F-4D97-AF65-F5344CB8AC3E}">
        <p14:creationId xmlns:p14="http://schemas.microsoft.com/office/powerpoint/2010/main" val="41896643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8520"/>
            <a:ext cx="11485848" cy="3970318"/>
          </a:xfrm>
          <a:ln w="19050">
            <a:solidFill>
              <a:schemeClr val="tx1"/>
            </a:solidFill>
          </a:ln>
        </p:spPr>
        <p:txBody>
          <a:bodyPr/>
          <a:lstStyle/>
          <a:p>
            <a:pPr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Club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Painting Club</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 Gu</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 Thursday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 Room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to learn how to paint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 paint together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7463358" y="1628800"/>
            <a:ext cx="2964386" cy="3037533"/>
          </a:xfrm>
          <a:prstGeom prst="rect">
            <a:avLst/>
          </a:prstGeom>
        </p:spPr>
      </p:pic>
    </p:spTree>
    <p:extLst>
      <p:ext uri="{BB962C8B-B14F-4D97-AF65-F5344CB8AC3E}">
        <p14:creationId xmlns:p14="http://schemas.microsoft.com/office/powerpoint/2010/main" val="5213166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________ in the Robot Club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learn to make robots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watch TV</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read funny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stories</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Xiaoming likes eating cakes very much. He can go to the 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Robot Club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Baking Club</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Basketball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Club</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8730" y="855762"/>
            <a:ext cx="444352" cy="523220"/>
          </a:xfrm>
          <a:prstGeom prst="rect">
            <a:avLst/>
          </a:prstGeom>
        </p:spPr>
        <p:txBody>
          <a:bodyPr wrap="none">
            <a:spAutoFit/>
          </a:bodyPr>
          <a:lstStyle/>
          <a:p>
            <a:r>
              <a:rPr lang="en-US" altLang="zh-CN"/>
              <a:t>A</a:t>
            </a:r>
            <a:endParaRPr lang="zh-CN" altLang="en-US"/>
          </a:p>
        </p:txBody>
      </p:sp>
      <p:sp>
        <p:nvSpPr>
          <p:cNvPr id="5" name="矩形 4"/>
          <p:cNvSpPr/>
          <p:nvPr/>
        </p:nvSpPr>
        <p:spPr>
          <a:xfrm>
            <a:off x="973113" y="3453229"/>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316889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tabLst>
                <a:tab pos="486092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Baking Club is ________.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Liu, the teacher is ________</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fantastic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funny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popular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wonderful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clever</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Jane wants to go to a club on Monday afternoon. She can go to the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________</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Robot Club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Baking Club</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Basketball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Club</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73113" y="870620"/>
            <a:ext cx="423514" cy="523220"/>
          </a:xfrm>
          <a:prstGeom prst="rect">
            <a:avLst/>
          </a:prstGeom>
        </p:spPr>
        <p:txBody>
          <a:bodyPr wrap="none">
            <a:spAutoFit/>
          </a:bodyPr>
          <a:lstStyle/>
          <a:p>
            <a:r>
              <a:rPr lang="en-US" altLang="zh-CN"/>
              <a:t>B</a:t>
            </a:r>
            <a:endParaRPr lang="zh-CN" altLang="en-US"/>
          </a:p>
        </p:txBody>
      </p:sp>
      <p:sp>
        <p:nvSpPr>
          <p:cNvPr id="6" name="矩形 5"/>
          <p:cNvSpPr/>
          <p:nvPr/>
        </p:nvSpPr>
        <p:spPr>
          <a:xfrm>
            <a:off x="948730" y="3418889"/>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2382445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lvl="0" hangingPunct="0">
              <a:spcAft>
                <a:spcPts val="0"/>
              </a:spcAft>
              <a:tabLst>
                <a:tab pos="486092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 is over at 16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Judy goes to a club. Which club does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to?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Robot Club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Painting Club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Baking Club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82638" y="880145"/>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488557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选出合适的答语。</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Yes, I have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Yes, I do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I haven’t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 have a pig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 like pigs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 have got some toy ducks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3392893"/>
            <a:ext cx="4397813" cy="523220"/>
          </a:xfrm>
          <a:prstGeom prst="rect">
            <a:avLst/>
          </a:prstGeom>
        </p:spPr>
        <p:txBody>
          <a:bodyPr wrap="square">
            <a:spAutoFit/>
          </a:bodyPr>
          <a:lstStyle/>
          <a:p>
            <a:r>
              <a:rPr lang="en-US" altLang="zh-CN">
                <a:solidFill>
                  <a:srgbClr val="ED028C"/>
                </a:solidFill>
              </a:rPr>
              <a:t>Have you got any bottles?</a:t>
            </a:r>
            <a:endParaRPr lang="zh-CN" altLang="en-US"/>
          </a:p>
        </p:txBody>
      </p:sp>
      <p:sp>
        <p:nvSpPr>
          <p:cNvPr id="6" name="矩形 5"/>
          <p:cNvSpPr/>
          <p:nvPr/>
        </p:nvSpPr>
        <p:spPr>
          <a:xfrm>
            <a:off x="360854" y="5824222"/>
            <a:ext cx="4219879"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What toys have you got?</a:t>
            </a:r>
            <a:endParaRPr lang="zh-CN" altLang="zh-CN" sz="1050">
              <a:solidFill>
                <a:srgbClr val="000000"/>
              </a:solidFill>
              <a:cs typeface="Times New Roman" panose="02020603050405020304" pitchFamily="18" charset="0"/>
            </a:endParaRPr>
          </a:p>
        </p:txBody>
      </p:sp>
      <p:sp>
        <p:nvSpPr>
          <p:cNvPr id="8" name="矩形 7"/>
          <p:cNvSpPr/>
          <p:nvPr/>
        </p:nvSpPr>
        <p:spPr>
          <a:xfrm>
            <a:off x="929680" y="1508187"/>
            <a:ext cx="444352" cy="523220"/>
          </a:xfrm>
          <a:prstGeom prst="rect">
            <a:avLst/>
          </a:prstGeom>
        </p:spPr>
        <p:txBody>
          <a:bodyPr wrap="none">
            <a:spAutoFit/>
          </a:bodyPr>
          <a:lstStyle/>
          <a:p>
            <a:r>
              <a:rPr lang="en-US" altLang="zh-CN"/>
              <a:t>A</a:t>
            </a:r>
            <a:endParaRPr lang="zh-CN" altLang="en-US"/>
          </a:p>
        </p:txBody>
      </p:sp>
      <p:sp>
        <p:nvSpPr>
          <p:cNvPr id="9" name="矩形 8"/>
          <p:cNvSpPr/>
          <p:nvPr/>
        </p:nvSpPr>
        <p:spPr>
          <a:xfrm>
            <a:off x="929680" y="4066287"/>
            <a:ext cx="444352" cy="523220"/>
          </a:xfrm>
          <a:prstGeom prst="rect">
            <a:avLst/>
          </a:prstGeom>
        </p:spPr>
        <p:txBody>
          <a:bodyPr wrap="none">
            <a:spAutoFit/>
          </a:bodyPr>
          <a:lstStyle/>
          <a:p>
            <a:r>
              <a:rPr lang="en-US" altLang="zh-CN" smtClean="0"/>
              <a:t>C</a:t>
            </a:r>
            <a:endParaRPr lang="zh-CN" altLang="en-US"/>
          </a:p>
        </p:txBody>
      </p:sp>
    </p:spTree>
    <p:extLst>
      <p:ext uri="{BB962C8B-B14F-4D97-AF65-F5344CB8AC3E}">
        <p14:creationId xmlns:p14="http://schemas.microsoft.com/office/powerpoint/2010/main" val="2522773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十二、 阅读短文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Stamp Collecting</a:t>
            </a:r>
            <a:endParaRPr lang="zh-CN"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Stamp collecting is a fun hobby. It started in the 1840</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first stamp, called the “Penny Black”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made in the UK. People collect stamps with pictures of animals, flags, or famous places. Stamps teach us about different countries and their history</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44291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lvl="0"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stamps are hard to find. For example, the “Inverted Jenny” is a US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stamp from 1918. It has a mistake</a:t>
            </a:r>
            <a:r>
              <a:rPr lang="zh-CN"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airplane is printed upside down</a:t>
            </a:r>
            <a:r>
              <a:rPr lang="zh-CN"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collectors use special books to keep stamps. They also sell and buy stamps online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内容占位符 1"/>
          <p:cNvSpPr txBox="1">
            <a:spLocks/>
          </p:cNvSpPr>
          <p:nvPr/>
        </p:nvSpPr>
        <p:spPr bwMode="auto">
          <a:xfrm>
            <a:off x="360854" y="3211166"/>
            <a:ext cx="11485848" cy="3242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1200" eaLnBrk="1"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Stamps can be valuable, but many people collect them just for fun. In China, the “Year of the Monkey” stamp from 1980 is very popular. Even though fewer people send letters now, colourful stamps still make this hobby exciting. Collecting stamps helps you learn patience and find new things about the world</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4633426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81162"/>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passage mainly about?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How to send letters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 hobby called stamp collecting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Famous airplanes in history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did stamp collecting begin?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 the 1840</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In the 1920</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In the 2000</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77305" y="870620"/>
            <a:ext cx="423514" cy="523220"/>
          </a:xfrm>
          <a:prstGeom prst="rect">
            <a:avLst/>
          </a:prstGeom>
        </p:spPr>
        <p:txBody>
          <a:bodyPr wrap="none">
            <a:spAutoFit/>
          </a:bodyPr>
          <a:lstStyle/>
          <a:p>
            <a:r>
              <a:rPr lang="en-US" altLang="zh-CN"/>
              <a:t>B</a:t>
            </a:r>
            <a:endParaRPr lang="zh-CN" altLang="en-US"/>
          </a:p>
        </p:txBody>
      </p:sp>
      <p:sp>
        <p:nvSpPr>
          <p:cNvPr id="6" name="矩形 5"/>
          <p:cNvSpPr/>
          <p:nvPr/>
        </p:nvSpPr>
        <p:spPr>
          <a:xfrm>
            <a:off x="941956" y="3418001"/>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852647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81162"/>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stamp has a printing mistake?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Penny Black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Year of the Monkey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Inverted Jenny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you learn from collecting stamps?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Cooking skills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About countries and history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How to draw animals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4063" y="851570"/>
            <a:ext cx="444352" cy="523220"/>
          </a:xfrm>
          <a:prstGeom prst="rect">
            <a:avLst/>
          </a:prstGeom>
        </p:spPr>
        <p:txBody>
          <a:bodyPr wrap="none">
            <a:spAutoFit/>
          </a:bodyPr>
          <a:lstStyle/>
          <a:p>
            <a:r>
              <a:rPr lang="en-US" altLang="zh-CN"/>
              <a:t>C</a:t>
            </a:r>
            <a:endParaRPr lang="zh-CN" altLang="en-US"/>
          </a:p>
        </p:txBody>
      </p:sp>
      <p:sp>
        <p:nvSpPr>
          <p:cNvPr id="6" name="矩形 5"/>
          <p:cNvSpPr/>
          <p:nvPr/>
        </p:nvSpPr>
        <p:spPr>
          <a:xfrm>
            <a:off x="954063" y="3429000"/>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970163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is the “Year of the Monkey” stamp special?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 is very old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Many people in China like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 has a red colour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73113" y="861095"/>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987576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69946"/>
            <a:ext cx="11485848" cy="5073440"/>
          </a:xfrm>
          <a:prstGeom prst="rect">
            <a:avLst/>
          </a:prstGeom>
        </p:spPr>
      </p:pic>
      <p:sp>
        <p:nvSpPr>
          <p:cNvPr id="2" name="内容占位符 1"/>
          <p:cNvSpPr>
            <a:spLocks noGrp="1"/>
          </p:cNvSpPr>
          <p:nvPr>
            <p:ph idx="1"/>
          </p:nvPr>
        </p:nvSpPr>
        <p:spPr>
          <a:xfrm>
            <a:off x="360854" y="908045"/>
            <a:ext cx="11485848" cy="5073440"/>
          </a:xfrm>
        </p:spPr>
        <p:txBody>
          <a:bodyPr/>
          <a:lstStyle/>
          <a:p>
            <a:pPr algn="ctr" hangingPunct="0">
              <a:lnSpc>
                <a:spcPct val="130000"/>
              </a:lnSpc>
              <a:spcAft>
                <a:spcPts val="0"/>
              </a:spcAft>
            </a:pPr>
            <a:r>
              <a:rPr lang="zh-CN" altLang="zh-CN" b="1">
                <a:latin typeface="Times New Roman" panose="02020603050405020304" pitchFamily="18" charset="0"/>
                <a:ea typeface="黑体" panose="02010609060101010101" pitchFamily="49" charset="-122"/>
                <a:cs typeface="Times New Roman" panose="02020603050405020304" pitchFamily="18" charset="0"/>
              </a:rPr>
              <a:t>阅读三步法</a:t>
            </a:r>
            <a:r>
              <a:rPr lang="zh-CN" altLang="zh-CN" b="1">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latin typeface="Times New Roman" panose="02020603050405020304" pitchFamily="18" charset="0"/>
                <a:ea typeface="宋体" panose="02010600030101010101" pitchFamily="2" charset="-122"/>
                <a:cs typeface="Times New Roman" panose="02020603050405020304" pitchFamily="18" charset="0"/>
              </a:rPr>
              <a:t>1.</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先读问题</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圈关键词。例如</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问题中的时间</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When</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、专有名词</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“Inverted</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Jenny”</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、疑问词</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Why/What</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等。</a:t>
            </a:r>
            <a:r>
              <a:rPr lang="en-US" altLang="zh-CN" b="1">
                <a:latin typeface="Times New Roman" panose="02020603050405020304" pitchFamily="18" charset="0"/>
                <a:ea typeface="宋体" panose="02010600030101010101" pitchFamily="2" charset="-122"/>
                <a:cs typeface="Times New Roman" panose="02020603050405020304" pitchFamily="18" charset="0"/>
              </a:rPr>
              <a:t>2.</a:t>
            </a:r>
            <a:r>
              <a:rPr lang="zh-CN" altLang="zh-CN" b="1">
                <a:latin typeface="Times New Roman" panose="02020603050405020304" pitchFamily="18" charset="0"/>
                <a:ea typeface="楷体" panose="02010609060101010101" pitchFamily="49" charset="-122"/>
                <a:cs typeface="Times New Roman" panose="02020603050405020304" pitchFamily="18" charset="0"/>
              </a:rPr>
              <a:t>快速扫读文章</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找答案位置。关注</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数字</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latin typeface="Times New Roman" panose="02020603050405020304" pitchFamily="18" charset="0"/>
                <a:ea typeface="宋体" panose="02010600030101010101" pitchFamily="2" charset="-122"/>
                <a:cs typeface="Times New Roman" panose="02020603050405020304" pitchFamily="18" charset="0"/>
              </a:rPr>
              <a:t>1840s</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、大写词</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latin typeface="Times New Roman" panose="02020603050405020304" pitchFamily="18" charset="0"/>
                <a:ea typeface="宋体" panose="02010600030101010101" pitchFamily="2" charset="-122"/>
                <a:cs typeface="Times New Roman" panose="02020603050405020304" pitchFamily="18" charset="0"/>
              </a:rPr>
              <a:t>Penny</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Black</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、重复出现的词</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latin typeface="Times New Roman" panose="02020603050405020304" pitchFamily="18" charset="0"/>
                <a:ea typeface="宋体" panose="02010600030101010101" pitchFamily="2" charset="-122"/>
                <a:cs typeface="Times New Roman" panose="02020603050405020304" pitchFamily="18" charset="0"/>
              </a:rPr>
              <a:t>stamps,</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collect</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3.</a:t>
            </a:r>
            <a:r>
              <a:rPr lang="zh-CN" altLang="zh-CN" b="1">
                <a:latin typeface="Times New Roman" panose="02020603050405020304" pitchFamily="18" charset="0"/>
                <a:ea typeface="楷体" panose="02010609060101010101" pitchFamily="49" charset="-122"/>
                <a:cs typeface="Times New Roman" panose="02020603050405020304" pitchFamily="18" charset="0"/>
              </a:rPr>
              <a:t>对比选项</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排除错误答案。错误选项特征</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①</a:t>
            </a:r>
            <a:r>
              <a:rPr lang="zh-CN" altLang="zh-CN" b="1">
                <a:latin typeface="Times New Roman" panose="02020603050405020304" pitchFamily="18" charset="0"/>
                <a:ea typeface="楷体" panose="02010609060101010101" pitchFamily="49" charset="-122"/>
                <a:cs typeface="Times New Roman" panose="02020603050405020304" pitchFamily="18" charset="0"/>
              </a:rPr>
              <a:t>文中完全没提到。</a:t>
            </a:r>
            <a:r>
              <a:rPr lang="zh-CN" altLang="zh-CN" b="1">
                <a:latin typeface="Times New Roman" panose="02020603050405020304" pitchFamily="18" charset="0"/>
                <a:ea typeface="宋体" panose="02010600030101010101" pitchFamily="2" charset="-122"/>
                <a:cs typeface="宋体" panose="02010600030101010101" pitchFamily="2" charset="-122"/>
              </a:rPr>
              <a:t>②</a:t>
            </a:r>
            <a:r>
              <a:rPr lang="zh-CN" altLang="zh-CN" b="1">
                <a:latin typeface="Times New Roman" panose="02020603050405020304" pitchFamily="18" charset="0"/>
                <a:ea typeface="楷体" panose="02010609060101010101" pitchFamily="49" charset="-122"/>
                <a:cs typeface="Times New Roman" panose="02020603050405020304" pitchFamily="18" charset="0"/>
              </a:rPr>
              <a:t>部分正确但答非所问。正确选项特征</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直接匹配原文信息。</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latin typeface="Times New Roman" panose="02020603050405020304" pitchFamily="18" charset="0"/>
                <a:ea typeface="楷体" panose="02010609060101010101" pitchFamily="49" charset="-122"/>
                <a:cs typeface="Times New Roman" panose="02020603050405020304" pitchFamily="18" charset="0"/>
              </a:rPr>
              <a:t>通过以上方法</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学生能更自信地应对阅读理解题</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同时培养逻辑思维和细节观察能力！</a:t>
            </a:r>
            <a:endParaRPr lang="zh-CN" altLang="zh-CN" sz="105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3">
            <a:clrChange>
              <a:clrFrom>
                <a:srgbClr val="E8F6FD"/>
              </a:clrFrom>
              <a:clrTo>
                <a:srgbClr val="E8F6FD">
                  <a:alpha val="0"/>
                </a:srgbClr>
              </a:clrTo>
            </a:clrChange>
          </a:blip>
          <a:stretch>
            <a:fillRect/>
          </a:stretch>
        </p:blipFill>
        <p:spPr>
          <a:xfrm>
            <a:off x="243508" y="831846"/>
            <a:ext cx="2088232" cy="682944"/>
          </a:xfrm>
          <a:prstGeom prst="rect">
            <a:avLst/>
          </a:prstGeom>
        </p:spPr>
      </p:pic>
    </p:spTree>
    <p:extLst>
      <p:ext uri="{BB962C8B-B14F-4D97-AF65-F5344CB8AC3E}">
        <p14:creationId xmlns:p14="http://schemas.microsoft.com/office/powerpoint/2010/main" val="5981836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037498"/>
          </a:xfrm>
        </p:spPr>
        <p:txBody>
          <a:bodyPr/>
          <a:lstStyle/>
          <a:p>
            <a:pPr hangingPunct="0">
              <a:lnSpc>
                <a:spcPct val="140000"/>
              </a:lnSpc>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十三、 书面表达。</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lnSpc>
                <a:spcPct val="140000"/>
              </a:lnSpc>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同学们，你们一定有很多爱好吧</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请根据所给提示，以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hobbies”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为题写一篇小短文，描述一下自己的爱好。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要求：语句通顺，条理清晰，不少于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句话。</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提示词：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hobbies, collecting stamps, flying kites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712725"/>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hobbies</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0">
              <a:spcAft>
                <a:spcPts val="0"/>
              </a:spcAft>
              <a:tabLst>
                <a:tab pos="4860925" algn="l"/>
              </a:tabLst>
            </a:pPr>
            <a:r>
              <a:rPr lang="en-US" altLang="zh-CN" smtClean="0">
                <a:solidFill>
                  <a:prstClr val="black"/>
                </a:solidFill>
              </a:rPr>
              <a:t>_____________________________________________________________________________________________________________________________________________________________________________________________</a:t>
            </a:r>
            <a:endParaRPr lang="zh-CN" altLang="en-US">
              <a:solidFill>
                <a:prstClr val="black"/>
              </a:solidFill>
            </a:endParaRPr>
          </a:p>
        </p:txBody>
      </p:sp>
      <p:sp>
        <p:nvSpPr>
          <p:cNvPr id="4" name="内容占位符 1"/>
          <p:cNvSpPr txBox="1">
            <a:spLocks/>
          </p:cNvSpPr>
          <p:nvPr/>
        </p:nvSpPr>
        <p:spPr bwMode="auto">
          <a:xfrm>
            <a:off x="478582" y="4307373"/>
            <a:ext cx="1123324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3740"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My name is Amy.I have lots of hobbies.I like reading books, flying kites and collecting stamps.I read books every day.I often fly kites with my friends after school.I’ve got lots of stamps.They are from my friends.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13558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No, I haven’t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Yes, I do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I can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Yes, it is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Don’t say that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there is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2783309"/>
            <a:ext cx="3875360" cy="523220"/>
          </a:xfrm>
          <a:prstGeom prst="rect">
            <a:avLst/>
          </a:prstGeom>
        </p:spPr>
        <p:txBody>
          <a:bodyPr wrap="square">
            <a:spAutoFit/>
          </a:bodyPr>
          <a:lstStyle/>
          <a:p>
            <a:r>
              <a:rPr lang="en-US" altLang="zh-CN">
                <a:solidFill>
                  <a:srgbClr val="ED028C"/>
                </a:solidFill>
              </a:rPr>
              <a:t>Do you collect stamps?</a:t>
            </a:r>
            <a:endParaRPr lang="zh-CN" altLang="en-US"/>
          </a:p>
        </p:txBody>
      </p:sp>
      <p:sp>
        <p:nvSpPr>
          <p:cNvPr id="6" name="矩形 5"/>
          <p:cNvSpPr/>
          <p:nvPr/>
        </p:nvSpPr>
        <p:spPr>
          <a:xfrm>
            <a:off x="360854" y="5180434"/>
            <a:ext cx="4072337"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Is there a letter for you?</a:t>
            </a:r>
            <a:endParaRPr lang="zh-CN" altLang="zh-CN" sz="1050">
              <a:solidFill>
                <a:srgbClr val="000000"/>
              </a:solidFill>
              <a:cs typeface="Times New Roman" panose="02020603050405020304" pitchFamily="18" charset="0"/>
            </a:endParaRPr>
          </a:p>
        </p:txBody>
      </p:sp>
      <p:sp>
        <p:nvSpPr>
          <p:cNvPr id="8" name="矩形 7"/>
          <p:cNvSpPr/>
          <p:nvPr/>
        </p:nvSpPr>
        <p:spPr>
          <a:xfrm>
            <a:off x="967780" y="869022"/>
            <a:ext cx="423514" cy="523220"/>
          </a:xfrm>
          <a:prstGeom prst="rect">
            <a:avLst/>
          </a:prstGeom>
        </p:spPr>
        <p:txBody>
          <a:bodyPr wrap="none">
            <a:spAutoFit/>
          </a:bodyPr>
          <a:lstStyle/>
          <a:p>
            <a:r>
              <a:rPr lang="en-US" altLang="zh-CN" smtClean="0"/>
              <a:t>B</a:t>
            </a:r>
            <a:endParaRPr lang="zh-CN" altLang="en-US"/>
          </a:p>
        </p:txBody>
      </p:sp>
      <p:sp>
        <p:nvSpPr>
          <p:cNvPr id="10" name="矩形 9"/>
          <p:cNvSpPr/>
          <p:nvPr/>
        </p:nvSpPr>
        <p:spPr>
          <a:xfrm>
            <a:off x="946942" y="3437319"/>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37259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That’s my hobby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 like flying kites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This is a dragon kite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2600378"/>
            <a:ext cx="3607293"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What’s your hobby?</a:t>
            </a:r>
            <a:endParaRPr lang="zh-CN" altLang="zh-CN" sz="1050">
              <a:solidFill>
                <a:srgbClr val="000000"/>
              </a:solidFill>
              <a:cs typeface="Times New Roman" panose="02020603050405020304" pitchFamily="18" charset="0"/>
            </a:endParaRPr>
          </a:p>
        </p:txBody>
      </p:sp>
      <p:sp>
        <p:nvSpPr>
          <p:cNvPr id="6" name="矩形 5"/>
          <p:cNvSpPr/>
          <p:nvPr/>
        </p:nvSpPr>
        <p:spPr>
          <a:xfrm>
            <a:off x="977305" y="878894"/>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44003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补全句子。</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I’ve got some ________ from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got any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your friends?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2132856"/>
            <a:ext cx="5347874" cy="523220"/>
          </a:xfrm>
          <a:prstGeom prst="rect">
            <a:avLst/>
          </a:prstGeom>
        </p:spPr>
        <p:txBody>
          <a:bodyPr wrap="square">
            <a:spAutoFit/>
          </a:bodyPr>
          <a:lstStyle/>
          <a:p>
            <a:r>
              <a:rPr lang="en-US" altLang="zh-CN">
                <a:solidFill>
                  <a:srgbClr val="ED028C"/>
                </a:solidFill>
              </a:rPr>
              <a:t>I’ve got some </a:t>
            </a:r>
            <a:r>
              <a:rPr lang="en-US" altLang="zh-CN" u="sng">
                <a:solidFill>
                  <a:srgbClr val="ED028C"/>
                </a:solidFill>
                <a:uFill>
                  <a:solidFill>
                    <a:srgbClr val="ED028C"/>
                  </a:solidFill>
                </a:uFill>
              </a:rPr>
              <a:t>stamps</a:t>
            </a:r>
            <a:r>
              <a:rPr lang="en-US" altLang="zh-CN">
                <a:solidFill>
                  <a:srgbClr val="ED028C"/>
                </a:solidFill>
              </a:rPr>
              <a:t> from China.</a:t>
            </a:r>
            <a:endParaRPr lang="zh-CN" altLang="en-US"/>
          </a:p>
        </p:txBody>
      </p:sp>
      <p:sp>
        <p:nvSpPr>
          <p:cNvPr id="6" name="矩形 5"/>
          <p:cNvSpPr/>
          <p:nvPr/>
        </p:nvSpPr>
        <p:spPr>
          <a:xfrm>
            <a:off x="360854" y="3510836"/>
            <a:ext cx="7079654" cy="523220"/>
          </a:xfrm>
          <a:prstGeom prst="rect">
            <a:avLst/>
          </a:prstGeom>
        </p:spPr>
        <p:txBody>
          <a:bodyPr wrap="square">
            <a:spAutoFit/>
          </a:bodyPr>
          <a:lstStyle/>
          <a:p>
            <a:r>
              <a:rPr lang="en-US" altLang="zh-CN">
                <a:solidFill>
                  <a:srgbClr val="ED028C"/>
                </a:solidFill>
              </a:rPr>
              <a:t>Have you got any </a:t>
            </a:r>
            <a:r>
              <a:rPr lang="en-US" altLang="zh-CN" u="sng">
                <a:solidFill>
                  <a:srgbClr val="ED028C"/>
                </a:solidFill>
                <a:uFill>
                  <a:solidFill>
                    <a:srgbClr val="ED028C"/>
                  </a:solidFill>
                </a:uFill>
              </a:rPr>
              <a:t>dolls</a:t>
            </a:r>
            <a:r>
              <a:rPr lang="en-US" altLang="zh-CN">
                <a:solidFill>
                  <a:srgbClr val="ED028C"/>
                </a:solidFill>
              </a:rPr>
              <a:t> from your friends?</a:t>
            </a:r>
            <a:endParaRPr lang="zh-CN" altLang="en-US"/>
          </a:p>
        </p:txBody>
      </p:sp>
      <p:sp>
        <p:nvSpPr>
          <p:cNvPr id="12" name="矩形 11"/>
          <p:cNvSpPr/>
          <p:nvPr/>
        </p:nvSpPr>
        <p:spPr>
          <a:xfrm>
            <a:off x="2911996" y="1485017"/>
            <a:ext cx="1263487" cy="523220"/>
          </a:xfrm>
          <a:prstGeom prst="rect">
            <a:avLst/>
          </a:prstGeom>
        </p:spPr>
        <p:txBody>
          <a:bodyPr wrap="none">
            <a:spAutoFit/>
          </a:bodyPr>
          <a:lstStyle/>
          <a:p>
            <a:r>
              <a:rPr lang="en-US" altLang="zh-CN"/>
              <a:t>stamps</a:t>
            </a:r>
            <a:endParaRPr lang="zh-CN" altLang="en-US"/>
          </a:p>
        </p:txBody>
      </p:sp>
      <p:sp>
        <p:nvSpPr>
          <p:cNvPr id="14" name="矩形 13"/>
          <p:cNvSpPr/>
          <p:nvPr/>
        </p:nvSpPr>
        <p:spPr>
          <a:xfrm>
            <a:off x="3454152" y="2832140"/>
            <a:ext cx="902811" cy="523220"/>
          </a:xfrm>
          <a:prstGeom prst="rect">
            <a:avLst/>
          </a:prstGeom>
        </p:spPr>
        <p:txBody>
          <a:bodyPr wrap="none">
            <a:spAutoFit/>
          </a:bodyPr>
          <a:lstStyle/>
          <a:p>
            <a:r>
              <a:rPr lang="en-US" altLang="zh-CN"/>
              <a:t>dolls</a:t>
            </a:r>
            <a:endParaRPr lang="zh-CN" altLang="en-US"/>
          </a:p>
        </p:txBody>
      </p:sp>
      <p:sp>
        <p:nvSpPr>
          <p:cNvPr id="7" name="内容占位符 1"/>
          <p:cNvSpPr txBox="1">
            <a:spLocks/>
          </p:cNvSpPr>
          <p:nvPr/>
        </p:nvSpPr>
        <p:spPr bwMode="auto">
          <a:xfrm>
            <a:off x="360854" y="3984741"/>
            <a:ext cx="1148584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like riding my ________ in the park at the weekend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 toy cars is my ________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360854" y="4697885"/>
            <a:ext cx="8087766" cy="523220"/>
          </a:xfrm>
          <a:prstGeom prst="rect">
            <a:avLst/>
          </a:prstGeom>
        </p:spPr>
        <p:txBody>
          <a:bodyPr wrap="square">
            <a:spAutoFit/>
          </a:bodyPr>
          <a:lstStyle/>
          <a:p>
            <a:r>
              <a:rPr lang="en-US" altLang="zh-CN">
                <a:solidFill>
                  <a:srgbClr val="ED028C"/>
                </a:solidFill>
              </a:rPr>
              <a:t>I like riding my </a:t>
            </a:r>
            <a:r>
              <a:rPr lang="en-US" altLang="zh-CN" u="sng">
                <a:solidFill>
                  <a:srgbClr val="ED028C"/>
                </a:solidFill>
                <a:uFill>
                  <a:solidFill>
                    <a:srgbClr val="ED028C"/>
                  </a:solidFill>
                </a:uFill>
              </a:rPr>
              <a:t>bicycle</a:t>
            </a:r>
            <a:r>
              <a:rPr lang="en-US" altLang="zh-CN">
                <a:solidFill>
                  <a:srgbClr val="ED028C"/>
                </a:solidFill>
              </a:rPr>
              <a:t> in the park at the weekend.</a:t>
            </a:r>
            <a:endParaRPr lang="zh-CN" altLang="en-US"/>
          </a:p>
        </p:txBody>
      </p:sp>
      <p:sp>
        <p:nvSpPr>
          <p:cNvPr id="9" name="矩形 8"/>
          <p:cNvSpPr/>
          <p:nvPr/>
        </p:nvSpPr>
        <p:spPr>
          <a:xfrm>
            <a:off x="360854" y="5930116"/>
            <a:ext cx="5052409" cy="523220"/>
          </a:xfrm>
          <a:prstGeom prst="rect">
            <a:avLst/>
          </a:prstGeom>
        </p:spPr>
        <p:txBody>
          <a:bodyPr wrap="none">
            <a:spAutoFit/>
          </a:bodyPr>
          <a:lstStyle/>
          <a:p>
            <a:r>
              <a:rPr lang="en-US" altLang="zh-CN" u="sng">
                <a:solidFill>
                  <a:srgbClr val="ED028C"/>
                </a:solidFill>
                <a:uFill>
                  <a:solidFill>
                    <a:srgbClr val="ED028C"/>
                  </a:solidFill>
                </a:uFill>
              </a:rPr>
              <a:t>Collecting</a:t>
            </a:r>
            <a:r>
              <a:rPr lang="en-US" altLang="zh-CN">
                <a:solidFill>
                  <a:srgbClr val="ED028C"/>
                </a:solidFill>
              </a:rPr>
              <a:t> toy cars is my </a:t>
            </a:r>
            <a:r>
              <a:rPr lang="en-US" altLang="zh-CN" u="sng">
                <a:solidFill>
                  <a:srgbClr val="ED028C"/>
                </a:solidFill>
                <a:uFill>
                  <a:solidFill>
                    <a:srgbClr val="ED028C"/>
                  </a:solidFill>
                </a:uFill>
              </a:rPr>
              <a:t>hobby</a:t>
            </a:r>
            <a:r>
              <a:rPr lang="en-US" altLang="zh-CN">
                <a:solidFill>
                  <a:srgbClr val="ED028C"/>
                </a:solidFill>
                <a:uFill>
                  <a:solidFill>
                    <a:srgbClr val="ED028C"/>
                  </a:solidFill>
                </a:uFill>
              </a:rPr>
              <a:t>.</a:t>
            </a:r>
            <a:endParaRPr lang="zh-CN" altLang="en-US">
              <a:uFill>
                <a:solidFill>
                  <a:srgbClr val="ED028C"/>
                </a:solidFill>
              </a:uFill>
            </a:endParaRPr>
          </a:p>
        </p:txBody>
      </p:sp>
      <p:sp>
        <p:nvSpPr>
          <p:cNvPr id="10" name="矩形 9"/>
          <p:cNvSpPr/>
          <p:nvPr/>
        </p:nvSpPr>
        <p:spPr>
          <a:xfrm>
            <a:off x="3184345" y="4079415"/>
            <a:ext cx="1239442" cy="523220"/>
          </a:xfrm>
          <a:prstGeom prst="rect">
            <a:avLst/>
          </a:prstGeom>
        </p:spPr>
        <p:txBody>
          <a:bodyPr wrap="none">
            <a:spAutoFit/>
          </a:bodyPr>
          <a:lstStyle/>
          <a:p>
            <a:r>
              <a:rPr lang="en-US" altLang="zh-CN"/>
              <a:t>bicycle</a:t>
            </a:r>
            <a:endParaRPr lang="zh-CN" altLang="en-US"/>
          </a:p>
        </p:txBody>
      </p:sp>
      <p:sp>
        <p:nvSpPr>
          <p:cNvPr id="11" name="矩形 10"/>
          <p:cNvSpPr/>
          <p:nvPr/>
        </p:nvSpPr>
        <p:spPr>
          <a:xfrm>
            <a:off x="853480" y="5359271"/>
            <a:ext cx="1739579" cy="523220"/>
          </a:xfrm>
          <a:prstGeom prst="rect">
            <a:avLst/>
          </a:prstGeom>
        </p:spPr>
        <p:txBody>
          <a:bodyPr wrap="none">
            <a:spAutoFit/>
          </a:bodyPr>
          <a:lstStyle/>
          <a:p>
            <a:r>
              <a:rPr lang="en-US" altLang="zh-CN"/>
              <a:t>Collecting</a:t>
            </a:r>
            <a:endParaRPr lang="zh-CN" altLang="en-US"/>
          </a:p>
        </p:txBody>
      </p:sp>
      <p:sp>
        <p:nvSpPr>
          <p:cNvPr id="13" name="矩形 12"/>
          <p:cNvSpPr/>
          <p:nvPr/>
        </p:nvSpPr>
        <p:spPr>
          <a:xfrm>
            <a:off x="5015086" y="5364061"/>
            <a:ext cx="1144865" cy="523220"/>
          </a:xfrm>
          <a:prstGeom prst="rect">
            <a:avLst/>
          </a:prstGeom>
        </p:spPr>
        <p:txBody>
          <a:bodyPr wrap="none">
            <a:spAutoFit/>
          </a:bodyPr>
          <a:lstStyle/>
          <a:p>
            <a:r>
              <a:rPr lang="en-US" altLang="zh-CN"/>
              <a:t>hobby</a:t>
            </a:r>
            <a:endParaRPr lang="zh-CN" altLang="en-US"/>
          </a:p>
        </p:txBody>
      </p:sp>
    </p:spTree>
    <p:extLst>
      <p:ext uri="{BB962C8B-B14F-4D97-AF65-F5344CB8AC3E}">
        <p14:creationId xmlns:p14="http://schemas.microsoft.com/office/powerpoint/2010/main" val="38577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2" grpId="0"/>
      <p:bldP spid="14" grpId="0"/>
      <p:bldP spid="8" grpId="0"/>
      <p:bldP spid="9" grpId="0"/>
      <p:bldP spid="10" grpId="0"/>
      <p:bldP spid="11"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738664"/>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a:t>
            </a:r>
            <a:r>
              <a:rPr lang="zh-CN" altLang="zh-CN" spc="-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pc="-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pc="-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12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1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听</a:t>
            </a:r>
            <a:r>
              <a:rPr lang="zh-CN" altLang="zh-CN"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录音</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补全人物信息卡。</a:t>
            </a:r>
            <a:r>
              <a:rPr lang="zh-CN" altLang="zh-CN"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946426" y="962622"/>
            <a:ext cx="2880320" cy="380420"/>
          </a:xfrm>
          <a:prstGeom prst="rect">
            <a:avLst/>
          </a:prstGeom>
        </p:spPr>
      </p:pic>
      <p:sp>
        <p:nvSpPr>
          <p:cNvPr id="6" name="内容占位符 1"/>
          <p:cNvSpPr txBox="1">
            <a:spLocks/>
          </p:cNvSpPr>
          <p:nvPr/>
        </p:nvSpPr>
        <p:spPr bwMode="auto">
          <a:xfrm>
            <a:off x="360854" y="1556792"/>
            <a:ext cx="11485848" cy="3892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4375"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Hi, kids</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Let’s get to know Zhang Peng.He’s 12 years old and he’s a student.He’s got short hair and looks quite cute.His favourite colour is blue.He thinks blue is like the sky and the sea.As for his hobby, he can make a kite.He loves making beautiful kites with different patterns.In his free time, he flies the kites.Isn’t he a fun-loving boy? Now, are you ready to answer some questions about him?</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270437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2090454714"/>
              </p:ext>
            </p:extLst>
          </p:nvPr>
        </p:nvGraphicFramePr>
        <p:xfrm>
          <a:off x="552663" y="1328193"/>
          <a:ext cx="11102230" cy="3985600"/>
        </p:xfrm>
        <a:graphic>
          <a:graphicData uri="http://schemas.openxmlformats.org/drawingml/2006/table">
            <a:tbl>
              <a:tblPr firstRow="1" firstCol="1" bandRow="1"/>
              <a:tblGrid>
                <a:gridCol w="3469382">
                  <a:extLst>
                    <a:ext uri="{9D8B030D-6E8A-4147-A177-3AD203B41FA5}">
                      <a16:colId xmlns:a16="http://schemas.microsoft.com/office/drawing/2014/main" val="2350828750"/>
                    </a:ext>
                  </a:extLst>
                </a:gridCol>
                <a:gridCol w="4032448">
                  <a:extLst>
                    <a:ext uri="{9D8B030D-6E8A-4147-A177-3AD203B41FA5}">
                      <a16:colId xmlns:a16="http://schemas.microsoft.com/office/drawing/2014/main" val="19234146"/>
                    </a:ext>
                  </a:extLst>
                </a:gridCol>
                <a:gridCol w="3600400">
                  <a:extLst>
                    <a:ext uri="{9D8B030D-6E8A-4147-A177-3AD203B41FA5}">
                      <a16:colId xmlns:a16="http://schemas.microsoft.com/office/drawing/2014/main" val="3470609365"/>
                    </a:ext>
                  </a:extLst>
                </a:gridCol>
              </a:tblGrid>
              <a:tr h="1032680">
                <a:tc rowSpan="5">
                  <a:txBody>
                    <a:bodyPr/>
                    <a:lstStyle/>
                    <a:p>
                      <a:pPr algn="ctr" hangingPunct="0">
                        <a:lnSpc>
                          <a:spcPct val="150000"/>
                        </a:lnSpc>
                        <a:spcAft>
                          <a:spcPts val="0"/>
                        </a:spcAft>
                        <a:tabLst>
                          <a:tab pos="4860925" algn="l"/>
                        </a:tabLst>
                      </a:pPr>
                      <a:r>
                        <a:rPr lang="en-US" sz="12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Age</a:t>
                      </a:r>
                      <a:endParaRPr lang="zh-CN" sz="1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b="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 years old</a:t>
                      </a:r>
                      <a:endParaRPr lang="zh-CN" sz="12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9754421"/>
                  </a:ext>
                </a:extLst>
              </a:tr>
              <a:tr h="607627">
                <a:tc vMerge="1">
                  <a:txBody>
                    <a:bodyPr/>
                    <a:lstStyle/>
                    <a:p>
                      <a:endParaRPr lang="zh-CN" altLang="en-US"/>
                    </a:p>
                  </a:txBody>
                  <a:tcPr/>
                </a:tc>
                <a:tc>
                  <a:txBody>
                    <a:bodyPr/>
                    <a:lstStyle/>
                    <a:p>
                      <a:pPr algn="ctr" hangingPunct="0">
                        <a:lnSpc>
                          <a:spcPct val="150000"/>
                        </a:lnSpc>
                        <a:spcAft>
                          <a:spcPts val="0"/>
                        </a:spcAft>
                        <a:tabLst>
                          <a:tab pos="486092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Job</a:t>
                      </a:r>
                      <a:endParaRPr lang="zh-CN" sz="1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 2</a:t>
                      </a:r>
                      <a:r>
                        <a:rPr lang="en-US" sz="2800" b="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endParaRPr lang="zh-CN" sz="12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6710039"/>
                  </a:ext>
                </a:extLst>
              </a:tr>
              <a:tr h="610671">
                <a:tc vMerge="1">
                  <a:txBody>
                    <a:bodyPr/>
                    <a:lstStyle/>
                    <a:p>
                      <a:endParaRPr lang="zh-CN" altLang="en-US"/>
                    </a:p>
                  </a:txBody>
                  <a:tcPr/>
                </a:tc>
                <a:tc>
                  <a:txBody>
                    <a:bodyPr/>
                    <a:lstStyle/>
                    <a:p>
                      <a:pPr algn="ctr" hangingPunct="0">
                        <a:lnSpc>
                          <a:spcPct val="150000"/>
                        </a:lnSpc>
                        <a:spcAft>
                          <a:spcPts val="0"/>
                        </a:spcAft>
                        <a:tabLst>
                          <a:tab pos="486092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Appearance</a:t>
                      </a:r>
                      <a:r>
                        <a:rPr lang="zh-CN" sz="2800" b="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b="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外表</a:t>
                      </a:r>
                      <a:r>
                        <a:rPr lang="zh-CN" sz="2800" b="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endParaRPr lang="zh-CN" sz="12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b="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endParaRPr lang="zh-CN" sz="12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6916905"/>
                  </a:ext>
                </a:extLst>
              </a:tr>
              <a:tr h="610671">
                <a:tc vMerge="1">
                  <a:txBody>
                    <a:bodyPr/>
                    <a:lstStyle/>
                    <a:p>
                      <a:endParaRPr lang="zh-CN" altLang="en-US"/>
                    </a:p>
                  </a:txBody>
                  <a:tcPr/>
                </a:tc>
                <a:tc>
                  <a:txBody>
                    <a:bodyPr/>
                    <a:lstStyle/>
                    <a:p>
                      <a:pPr algn="ctr" hangingPunct="0">
                        <a:lnSpc>
                          <a:spcPct val="150000"/>
                        </a:lnSpc>
                        <a:spcAft>
                          <a:spcPts val="0"/>
                        </a:spcAft>
                        <a:tabLst>
                          <a:tab pos="486092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Favourite Colour</a:t>
                      </a:r>
                      <a:endParaRPr lang="zh-CN" sz="1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b="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endParaRPr lang="zh-CN" sz="12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387169"/>
                  </a:ext>
                </a:extLst>
              </a:tr>
              <a:tr h="1032680">
                <a:tc vMerge="1">
                  <a:txBody>
                    <a:bodyPr/>
                    <a:lstStyle/>
                    <a:p>
                      <a:endParaRPr lang="zh-CN" altLang="en-US"/>
                    </a:p>
                  </a:txBody>
                  <a:tcPr/>
                </a:tc>
                <a:tc>
                  <a:txBody>
                    <a:bodyPr/>
                    <a:lstStyle/>
                    <a:p>
                      <a:pPr algn="ctr" hangingPunct="0">
                        <a:lnSpc>
                          <a:spcPct val="150000"/>
                        </a:lnSpc>
                        <a:spcAft>
                          <a:spcPts val="0"/>
                        </a:spcAft>
                        <a:tabLst>
                          <a:tab pos="486092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Hobby</a:t>
                      </a:r>
                      <a:endParaRPr lang="zh-CN" sz="1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 make </a:t>
                      </a:r>
                      <a:r>
                        <a:rPr lang="en-US" sz="2800" b="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5</a:t>
                      </a:r>
                      <a:r>
                        <a:rPr lang="en-US" sz="2800" b="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endParaRPr lang="zh-CN" sz="12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9176399"/>
                  </a:ext>
                </a:extLst>
              </a:tr>
            </a:tbl>
          </a:graphicData>
        </a:graphic>
      </p:graphicFrame>
      <p:pic>
        <p:nvPicPr>
          <p:cNvPr id="5" name="图片 4"/>
          <p:cNvPicPr>
            <a:picLocks noChangeAspect="1"/>
          </p:cNvPicPr>
          <p:nvPr/>
        </p:nvPicPr>
        <p:blipFill>
          <a:blip r:embed="rId2">
            <a:clrChange>
              <a:clrFrom>
                <a:srgbClr val="FFFFFF"/>
              </a:clrFrom>
              <a:clrTo>
                <a:srgbClr val="FFFFFF">
                  <a:alpha val="0"/>
                </a:srgbClr>
              </a:clrTo>
            </a:clrChange>
          </a:blip>
          <a:stretch>
            <a:fillRect/>
          </a:stretch>
        </p:blipFill>
        <p:spPr>
          <a:xfrm>
            <a:off x="946426" y="1389784"/>
            <a:ext cx="2484484" cy="3832738"/>
          </a:xfrm>
          <a:prstGeom prst="rect">
            <a:avLst/>
          </a:prstGeom>
        </p:spPr>
      </p:pic>
      <p:sp>
        <p:nvSpPr>
          <p:cNvPr id="7" name="矩形 6"/>
          <p:cNvSpPr/>
          <p:nvPr/>
        </p:nvSpPr>
        <p:spPr>
          <a:xfrm>
            <a:off x="8545351" y="1672234"/>
            <a:ext cx="1619354" cy="523220"/>
          </a:xfrm>
          <a:prstGeom prst="rect">
            <a:avLst/>
          </a:prstGeom>
        </p:spPr>
        <p:txBody>
          <a:bodyPr wrap="none">
            <a:spAutoFit/>
          </a:bodyPr>
          <a:lstStyle/>
          <a:p>
            <a:r>
              <a:rPr lang="en-US" altLang="zh-CN"/>
              <a:t>12/twelve</a:t>
            </a:r>
            <a:endParaRPr lang="zh-CN" altLang="en-US"/>
          </a:p>
        </p:txBody>
      </p:sp>
      <p:sp>
        <p:nvSpPr>
          <p:cNvPr id="9" name="矩形 8"/>
          <p:cNvSpPr/>
          <p:nvPr/>
        </p:nvSpPr>
        <p:spPr>
          <a:xfrm>
            <a:off x="9483454" y="2501395"/>
            <a:ext cx="1324402" cy="523220"/>
          </a:xfrm>
          <a:prstGeom prst="rect">
            <a:avLst/>
          </a:prstGeom>
        </p:spPr>
        <p:txBody>
          <a:bodyPr wrap="none">
            <a:spAutoFit/>
          </a:bodyPr>
          <a:lstStyle/>
          <a:p>
            <a:r>
              <a:rPr lang="en-US" altLang="zh-CN"/>
              <a:t>student</a:t>
            </a:r>
            <a:endParaRPr lang="zh-CN" altLang="en-US"/>
          </a:p>
        </p:txBody>
      </p:sp>
      <p:sp>
        <p:nvSpPr>
          <p:cNvPr id="11" name="矩形 10"/>
          <p:cNvSpPr/>
          <p:nvPr/>
        </p:nvSpPr>
        <p:spPr>
          <a:xfrm>
            <a:off x="9585498" y="3109568"/>
            <a:ext cx="822661" cy="523220"/>
          </a:xfrm>
          <a:prstGeom prst="rect">
            <a:avLst/>
          </a:prstGeom>
        </p:spPr>
        <p:txBody>
          <a:bodyPr wrap="none">
            <a:spAutoFit/>
          </a:bodyPr>
          <a:lstStyle/>
          <a:p>
            <a:r>
              <a:rPr lang="en-US" altLang="zh-CN"/>
              <a:t>cute</a:t>
            </a:r>
            <a:endParaRPr lang="zh-CN" altLang="en-US"/>
          </a:p>
        </p:txBody>
      </p:sp>
      <p:sp>
        <p:nvSpPr>
          <p:cNvPr id="13" name="矩形 12"/>
          <p:cNvSpPr/>
          <p:nvPr/>
        </p:nvSpPr>
        <p:spPr>
          <a:xfrm>
            <a:off x="9591178" y="3717741"/>
            <a:ext cx="843501" cy="523220"/>
          </a:xfrm>
          <a:prstGeom prst="rect">
            <a:avLst/>
          </a:prstGeom>
        </p:spPr>
        <p:txBody>
          <a:bodyPr wrap="none">
            <a:spAutoFit/>
          </a:bodyPr>
          <a:lstStyle/>
          <a:p>
            <a:r>
              <a:rPr lang="en-US" altLang="zh-CN"/>
              <a:t>blue</a:t>
            </a:r>
            <a:endParaRPr lang="zh-CN" altLang="en-US"/>
          </a:p>
        </p:txBody>
      </p:sp>
      <p:sp>
        <p:nvSpPr>
          <p:cNvPr id="15" name="矩形 14"/>
          <p:cNvSpPr/>
          <p:nvPr/>
        </p:nvSpPr>
        <p:spPr>
          <a:xfrm>
            <a:off x="10427209" y="4552553"/>
            <a:ext cx="763351" cy="523220"/>
          </a:xfrm>
          <a:prstGeom prst="rect">
            <a:avLst/>
          </a:prstGeom>
        </p:spPr>
        <p:txBody>
          <a:bodyPr wrap="none">
            <a:spAutoFit/>
          </a:bodyPr>
          <a:lstStyle/>
          <a:p>
            <a:r>
              <a:rPr lang="en-US" altLang="zh-CN"/>
              <a:t>kite</a:t>
            </a:r>
            <a:endParaRPr lang="zh-CN" altLang="en-US"/>
          </a:p>
        </p:txBody>
      </p:sp>
    </p:spTree>
    <p:extLst>
      <p:ext uri="{BB962C8B-B14F-4D97-AF65-F5344CB8AC3E}">
        <p14:creationId xmlns:p14="http://schemas.microsoft.com/office/powerpoint/2010/main" val="25629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ctr" hangingPunct="0">
              <a:spcAft>
                <a:spcPts val="0"/>
              </a:spcAft>
              <a:tabLst>
                <a:tab pos="4860925" algn="l"/>
              </a:tabLst>
            </a:pP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笔试部分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选出与句中画线单词同类的一项。</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a:t>
            </a: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collect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dolls?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stamps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play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hobby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4063" y="2147998"/>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524155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TotalTime>
  <Words>2333</Words>
  <Application>Microsoft Office PowerPoint</Application>
  <PresentationFormat>自定义</PresentationFormat>
  <Paragraphs>315</Paragraphs>
  <Slides>36</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36</vt:i4>
      </vt:variant>
    </vt:vector>
  </HeadingPairs>
  <TitlesOfParts>
    <vt:vector size="43"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369</cp:revision>
  <dcterms:created xsi:type="dcterms:W3CDTF">2020-11-06T05:24:00Z</dcterms:created>
  <dcterms:modified xsi:type="dcterms:W3CDTF">2025-06-30T08:46:38Z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